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64"/>
  </p:notesMasterIdLst>
  <p:handoutMasterIdLst>
    <p:handoutMasterId r:id="rId65"/>
  </p:handoutMasterIdLst>
  <p:sldIdLst>
    <p:sldId id="256" r:id="rId2"/>
    <p:sldId id="364" r:id="rId3"/>
    <p:sldId id="541" r:id="rId4"/>
    <p:sldId id="542" r:id="rId5"/>
    <p:sldId id="367" r:id="rId6"/>
    <p:sldId id="543" r:id="rId7"/>
    <p:sldId id="544" r:id="rId8"/>
    <p:sldId id="371" r:id="rId9"/>
    <p:sldId id="545" r:id="rId10"/>
    <p:sldId id="546" r:id="rId11"/>
    <p:sldId id="377" r:id="rId12"/>
    <p:sldId id="547" r:id="rId13"/>
    <p:sldId id="585" r:id="rId14"/>
    <p:sldId id="374" r:id="rId15"/>
    <p:sldId id="549" r:id="rId16"/>
    <p:sldId id="550" r:id="rId17"/>
    <p:sldId id="379" r:id="rId18"/>
    <p:sldId id="551" r:id="rId19"/>
    <p:sldId id="552" r:id="rId20"/>
    <p:sldId id="382" r:id="rId21"/>
    <p:sldId id="588" r:id="rId22"/>
    <p:sldId id="554" r:id="rId23"/>
    <p:sldId id="385" r:id="rId24"/>
    <p:sldId id="555" r:id="rId25"/>
    <p:sldId id="556" r:id="rId26"/>
    <p:sldId id="289" r:id="rId27"/>
    <p:sldId id="559" r:id="rId28"/>
    <p:sldId id="560" r:id="rId29"/>
    <p:sldId id="388" r:id="rId30"/>
    <p:sldId id="561" r:id="rId31"/>
    <p:sldId id="562" r:id="rId32"/>
    <p:sldId id="297" r:id="rId33"/>
    <p:sldId id="563" r:id="rId34"/>
    <p:sldId id="564" r:id="rId35"/>
    <p:sldId id="301" r:id="rId36"/>
    <p:sldId id="565" r:id="rId37"/>
    <p:sldId id="566" r:id="rId38"/>
    <p:sldId id="391" r:id="rId39"/>
    <p:sldId id="567" r:id="rId40"/>
    <p:sldId id="586" r:id="rId41"/>
    <p:sldId id="394" r:id="rId42"/>
    <p:sldId id="583" r:id="rId43"/>
    <p:sldId id="584" r:id="rId44"/>
    <p:sldId id="397" r:id="rId45"/>
    <p:sldId id="571" r:id="rId46"/>
    <p:sldId id="572" r:id="rId47"/>
    <p:sldId id="400" r:id="rId48"/>
    <p:sldId id="573" r:id="rId49"/>
    <p:sldId id="574" r:id="rId50"/>
    <p:sldId id="403" r:id="rId51"/>
    <p:sldId id="575" r:id="rId52"/>
    <p:sldId id="576" r:id="rId53"/>
    <p:sldId id="406" r:id="rId54"/>
    <p:sldId id="577" r:id="rId55"/>
    <p:sldId id="578" r:id="rId56"/>
    <p:sldId id="358" r:id="rId57"/>
    <p:sldId id="579" r:id="rId58"/>
    <p:sldId id="580" r:id="rId59"/>
    <p:sldId id="361" r:id="rId60"/>
    <p:sldId id="581" r:id="rId61"/>
    <p:sldId id="587" r:id="rId62"/>
    <p:sldId id="341" r:id="rId63"/>
  </p:sldIdLst>
  <p:sldSz cx="9144000" cy="6858000" type="screen4x3"/>
  <p:notesSz cx="6881813" cy="9296400"/>
  <p:defaultTextStyle>
    <a:defPPr>
      <a:defRPr lang="en-US"/>
    </a:defPPr>
    <a:lvl1pPr algn="l" rtl="0" fontAlgn="base">
      <a:spcBef>
        <a:spcPct val="0"/>
      </a:spcBef>
      <a:spcAft>
        <a:spcPct val="0"/>
      </a:spcAft>
      <a:defRPr sz="2500" kern="1200">
        <a:solidFill>
          <a:srgbClr val="EBFFC2"/>
        </a:solidFill>
        <a:latin typeface="Corbel" pitchFamily="34" charset="0"/>
        <a:ea typeface="+mn-ea"/>
        <a:cs typeface="+mn-cs"/>
      </a:defRPr>
    </a:lvl1pPr>
    <a:lvl2pPr marL="457200" algn="l" rtl="0" fontAlgn="base">
      <a:spcBef>
        <a:spcPct val="0"/>
      </a:spcBef>
      <a:spcAft>
        <a:spcPct val="0"/>
      </a:spcAft>
      <a:defRPr sz="2500" kern="1200">
        <a:solidFill>
          <a:srgbClr val="EBFFC2"/>
        </a:solidFill>
        <a:latin typeface="Corbel" pitchFamily="34" charset="0"/>
        <a:ea typeface="+mn-ea"/>
        <a:cs typeface="+mn-cs"/>
      </a:defRPr>
    </a:lvl2pPr>
    <a:lvl3pPr marL="914400" algn="l" rtl="0" fontAlgn="base">
      <a:spcBef>
        <a:spcPct val="0"/>
      </a:spcBef>
      <a:spcAft>
        <a:spcPct val="0"/>
      </a:spcAft>
      <a:defRPr sz="2500" kern="1200">
        <a:solidFill>
          <a:srgbClr val="EBFFC2"/>
        </a:solidFill>
        <a:latin typeface="Corbel" pitchFamily="34" charset="0"/>
        <a:ea typeface="+mn-ea"/>
        <a:cs typeface="+mn-cs"/>
      </a:defRPr>
    </a:lvl3pPr>
    <a:lvl4pPr marL="1371600" algn="l" rtl="0" fontAlgn="base">
      <a:spcBef>
        <a:spcPct val="0"/>
      </a:spcBef>
      <a:spcAft>
        <a:spcPct val="0"/>
      </a:spcAft>
      <a:defRPr sz="2500" kern="1200">
        <a:solidFill>
          <a:srgbClr val="EBFFC2"/>
        </a:solidFill>
        <a:latin typeface="Corbel" pitchFamily="34" charset="0"/>
        <a:ea typeface="+mn-ea"/>
        <a:cs typeface="+mn-cs"/>
      </a:defRPr>
    </a:lvl4pPr>
    <a:lvl5pPr marL="1828800" algn="l" rtl="0" fontAlgn="base">
      <a:spcBef>
        <a:spcPct val="0"/>
      </a:spcBef>
      <a:spcAft>
        <a:spcPct val="0"/>
      </a:spcAft>
      <a:defRPr sz="2500" kern="1200">
        <a:solidFill>
          <a:srgbClr val="EBFFC2"/>
        </a:solidFill>
        <a:latin typeface="Corbel" pitchFamily="34" charset="0"/>
        <a:ea typeface="+mn-ea"/>
        <a:cs typeface="+mn-cs"/>
      </a:defRPr>
    </a:lvl5pPr>
    <a:lvl6pPr marL="2286000" algn="l" defTabSz="914400" rtl="0" eaLnBrk="1" latinLnBrk="0" hangingPunct="1">
      <a:defRPr sz="2500" kern="1200">
        <a:solidFill>
          <a:srgbClr val="EBFFC2"/>
        </a:solidFill>
        <a:latin typeface="Corbel" pitchFamily="34" charset="0"/>
        <a:ea typeface="+mn-ea"/>
        <a:cs typeface="+mn-cs"/>
      </a:defRPr>
    </a:lvl6pPr>
    <a:lvl7pPr marL="2743200" algn="l" defTabSz="914400" rtl="0" eaLnBrk="1" latinLnBrk="0" hangingPunct="1">
      <a:defRPr sz="2500" kern="1200">
        <a:solidFill>
          <a:srgbClr val="EBFFC2"/>
        </a:solidFill>
        <a:latin typeface="Corbel" pitchFamily="34" charset="0"/>
        <a:ea typeface="+mn-ea"/>
        <a:cs typeface="+mn-cs"/>
      </a:defRPr>
    </a:lvl7pPr>
    <a:lvl8pPr marL="3200400" algn="l" defTabSz="914400" rtl="0" eaLnBrk="1" latinLnBrk="0" hangingPunct="1">
      <a:defRPr sz="2500" kern="1200">
        <a:solidFill>
          <a:srgbClr val="EBFFC2"/>
        </a:solidFill>
        <a:latin typeface="Corbel" pitchFamily="34" charset="0"/>
        <a:ea typeface="+mn-ea"/>
        <a:cs typeface="+mn-cs"/>
      </a:defRPr>
    </a:lvl8pPr>
    <a:lvl9pPr marL="3657600" algn="l" defTabSz="914400" rtl="0" eaLnBrk="1" latinLnBrk="0" hangingPunct="1">
      <a:defRPr sz="2500" kern="1200">
        <a:solidFill>
          <a:srgbClr val="EBFFC2"/>
        </a:solidFill>
        <a:latin typeface="Corbel" pitchFamily="34" charset="0"/>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 uri="{2D200454-40CA-4A62-9FC3-DE9A4176ACB9}">
      <p15:notesGuideLst xmlns:p15="http://schemas.microsoft.com/office/powerpoint/2012/main" xmlns="">
        <p15:guide id="1" orient="horz" pos="2928">
          <p15:clr>
            <a:srgbClr val="A4A3A4"/>
          </p15:clr>
        </p15:guide>
        <p15:guide id="2" pos="2168">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George Georgiev" initials="GG" lastIdx="1" clrIdx="0"/>
  <p:cmAuthor id="1" name="Todor Stoyanov" initials="TS" lastIdx="2"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4FCD8"/>
    <a:srgbClr val="E8FFC8"/>
    <a:srgbClr val="FFFFFF"/>
    <a:srgbClr val="9BCC00"/>
    <a:srgbClr val="9ED000"/>
    <a:srgbClr val="FAF7C8"/>
    <a:srgbClr val="FAF8C8"/>
    <a:srgbClr val="F5FFC2"/>
    <a:srgbClr val="EBFFD2"/>
    <a:srgbClr val="EBFFD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3434" autoAdjust="0"/>
    <p:restoredTop sz="94451" autoAdjust="0"/>
  </p:normalViewPr>
  <p:slideViewPr>
    <p:cSldViewPr>
      <p:cViewPr>
        <p:scale>
          <a:sx n="40" d="100"/>
          <a:sy n="40" d="100"/>
        </p:scale>
        <p:origin x="-132" y="-738"/>
      </p:cViewPr>
      <p:guideLst>
        <p:guide orient="horz" pos="2160"/>
        <p:guide pos="2880"/>
      </p:guideLst>
    </p:cSldViewPr>
  </p:slideViewPr>
  <p:outlineViewPr>
    <p:cViewPr>
      <p:scale>
        <a:sx n="33" d="100"/>
        <a:sy n="33" d="100"/>
      </p:scale>
      <p:origin x="0" y="0"/>
    </p:cViewPr>
  </p:outlineViewPr>
  <p:notesTextViewPr>
    <p:cViewPr>
      <p:scale>
        <a:sx n="3" d="2"/>
        <a:sy n="3" d="2"/>
      </p:scale>
      <p:origin x="0" y="0"/>
    </p:cViewPr>
  </p:notesTextViewPr>
  <p:sorterViewPr>
    <p:cViewPr>
      <p:scale>
        <a:sx n="66" d="100"/>
        <a:sy n="66" d="100"/>
      </p:scale>
      <p:origin x="0" y="2544"/>
    </p:cViewPr>
  </p:sorterViewPr>
  <p:notesViewPr>
    <p:cSldViewPr>
      <p:cViewPr varScale="1">
        <p:scale>
          <a:sx n="84" d="100"/>
          <a:sy n="84" d="100"/>
        </p:scale>
        <p:origin x="-3162" y="-78"/>
      </p:cViewPr>
      <p:guideLst>
        <p:guide orient="horz" pos="2928"/>
        <p:guide pos="216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bwMode="auto">
          <a:xfrm>
            <a:off x="0" y="0"/>
            <a:ext cx="2982913" cy="465138"/>
          </a:xfrm>
          <a:prstGeom prst="rect">
            <a:avLst/>
          </a:prstGeom>
          <a:noFill/>
          <a:ln w="9525">
            <a:noFill/>
            <a:miter lim="800000"/>
            <a:headEnd/>
            <a:tailEnd/>
          </a:ln>
        </p:spPr>
        <p:txBody>
          <a:bodyPr vert="horz" wrap="square" lIns="92436" tIns="46219" rIns="92436" bIns="46219" numCol="1" anchor="t" anchorCtr="0" compatLnSpc="1">
            <a:prstTxWarp prst="textNoShape">
              <a:avLst/>
            </a:prstTxWarp>
          </a:bodyPr>
          <a:lstStyle>
            <a:lvl1pPr defTabSz="923925">
              <a:defRPr sz="1200">
                <a:solidFill>
                  <a:schemeClr val="tx1"/>
                </a:solidFill>
                <a:latin typeface="Calibri" pitchFamily="34" charset="0"/>
              </a:defRPr>
            </a:lvl1pPr>
          </a:lstStyle>
          <a:p>
            <a:endParaRPr lang="en-US" dirty="0"/>
          </a:p>
        </p:txBody>
      </p:sp>
      <p:sp>
        <p:nvSpPr>
          <p:cNvPr id="3" name="Date Placeholder 2"/>
          <p:cNvSpPr>
            <a:spLocks noGrp="1"/>
          </p:cNvSpPr>
          <p:nvPr>
            <p:ph type="dt" sz="quarter" idx="1"/>
          </p:nvPr>
        </p:nvSpPr>
        <p:spPr bwMode="auto">
          <a:xfrm>
            <a:off x="3897313" y="0"/>
            <a:ext cx="2982912" cy="465138"/>
          </a:xfrm>
          <a:prstGeom prst="rect">
            <a:avLst/>
          </a:prstGeom>
          <a:noFill/>
          <a:ln w="9525">
            <a:noFill/>
            <a:miter lim="800000"/>
            <a:headEnd/>
            <a:tailEnd/>
          </a:ln>
        </p:spPr>
        <p:txBody>
          <a:bodyPr vert="horz" wrap="square" lIns="92436" tIns="46219" rIns="92436" bIns="46219" numCol="1" anchor="t" anchorCtr="0" compatLnSpc="1">
            <a:prstTxWarp prst="textNoShape">
              <a:avLst/>
            </a:prstTxWarp>
          </a:bodyPr>
          <a:lstStyle>
            <a:lvl1pPr algn="r" defTabSz="923925">
              <a:defRPr sz="1200">
                <a:solidFill>
                  <a:schemeClr val="tx1"/>
                </a:solidFill>
                <a:latin typeface="Calibri" pitchFamily="34" charset="0"/>
              </a:defRPr>
            </a:lvl1pPr>
          </a:lstStyle>
          <a:p>
            <a:fld id="{3BF7C7B5-275F-4D1F-9AB4-9255447DBC73}" type="datetimeFigureOut">
              <a:rPr lang="en-US"/>
              <a:pPr/>
              <a:t>11/26/2013</a:t>
            </a:fld>
            <a:endParaRPr lang="en-US" dirty="0"/>
          </a:p>
        </p:txBody>
      </p:sp>
      <p:sp>
        <p:nvSpPr>
          <p:cNvPr id="4" name="Footer Placeholder 3"/>
          <p:cNvSpPr>
            <a:spLocks noGrp="1"/>
          </p:cNvSpPr>
          <p:nvPr>
            <p:ph type="ftr" sz="quarter" idx="2"/>
          </p:nvPr>
        </p:nvSpPr>
        <p:spPr bwMode="auto">
          <a:xfrm>
            <a:off x="0" y="8829675"/>
            <a:ext cx="2982913" cy="465138"/>
          </a:xfrm>
          <a:prstGeom prst="rect">
            <a:avLst/>
          </a:prstGeom>
          <a:noFill/>
          <a:ln w="9525">
            <a:noFill/>
            <a:miter lim="800000"/>
            <a:headEnd/>
            <a:tailEnd/>
          </a:ln>
        </p:spPr>
        <p:txBody>
          <a:bodyPr vert="horz" wrap="square" lIns="92436" tIns="46219" rIns="92436" bIns="46219" numCol="1" anchor="b" anchorCtr="0" compatLnSpc="1">
            <a:prstTxWarp prst="textNoShape">
              <a:avLst/>
            </a:prstTxWarp>
          </a:bodyPr>
          <a:lstStyle>
            <a:lvl1pPr defTabSz="923925">
              <a:defRPr sz="1200">
                <a:solidFill>
                  <a:schemeClr val="tx1"/>
                </a:solidFill>
                <a:latin typeface="Calibri" pitchFamily="34" charset="0"/>
              </a:defRPr>
            </a:lvl1pPr>
          </a:lstStyle>
          <a:p>
            <a:endParaRPr lang="en-US" dirty="0"/>
          </a:p>
        </p:txBody>
      </p:sp>
      <p:sp>
        <p:nvSpPr>
          <p:cNvPr id="5" name="Slide Number Placeholder 4"/>
          <p:cNvSpPr>
            <a:spLocks noGrp="1"/>
          </p:cNvSpPr>
          <p:nvPr>
            <p:ph type="sldNum" sz="quarter" idx="3"/>
          </p:nvPr>
        </p:nvSpPr>
        <p:spPr bwMode="auto">
          <a:xfrm>
            <a:off x="3897313" y="8829675"/>
            <a:ext cx="2982912" cy="465138"/>
          </a:xfrm>
          <a:prstGeom prst="rect">
            <a:avLst/>
          </a:prstGeom>
          <a:noFill/>
          <a:ln w="9525">
            <a:noFill/>
            <a:miter lim="800000"/>
            <a:headEnd/>
            <a:tailEnd/>
          </a:ln>
        </p:spPr>
        <p:txBody>
          <a:bodyPr vert="horz" wrap="square" lIns="92436" tIns="46219" rIns="92436" bIns="46219" numCol="1" anchor="b" anchorCtr="0" compatLnSpc="1">
            <a:prstTxWarp prst="textNoShape">
              <a:avLst/>
            </a:prstTxWarp>
          </a:bodyPr>
          <a:lstStyle>
            <a:lvl1pPr algn="r" defTabSz="923925">
              <a:defRPr sz="1200">
                <a:solidFill>
                  <a:schemeClr val="tx1"/>
                </a:solidFill>
                <a:latin typeface="Calibri" pitchFamily="34" charset="0"/>
              </a:defRPr>
            </a:lvl1pPr>
          </a:lstStyle>
          <a:p>
            <a:fld id="{3DADE544-1278-4EDA-8870-0A169B9A6D6D}" type="slidenum">
              <a:rPr lang="en-US"/>
              <a:pPr/>
              <a:t>‹#›</a:t>
            </a:fld>
            <a:endParaRPr lang="en-US" dirty="0"/>
          </a:p>
        </p:txBody>
      </p:sp>
    </p:spTree>
    <p:extLst>
      <p:ext uri="{BB962C8B-B14F-4D97-AF65-F5344CB8AC3E}">
        <p14:creationId xmlns:p14="http://schemas.microsoft.com/office/powerpoint/2010/main" val="121324060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bwMode="auto">
          <a:xfrm>
            <a:off x="0" y="0"/>
            <a:ext cx="2982913" cy="465138"/>
          </a:xfrm>
          <a:prstGeom prst="rect">
            <a:avLst/>
          </a:prstGeom>
          <a:noFill/>
          <a:ln w="9525">
            <a:noFill/>
            <a:miter lim="800000"/>
            <a:headEnd/>
            <a:tailEnd/>
          </a:ln>
        </p:spPr>
        <p:txBody>
          <a:bodyPr vert="horz" wrap="square" lIns="92436" tIns="46219" rIns="92436" bIns="46219" numCol="1" anchor="t" anchorCtr="0" compatLnSpc="1">
            <a:prstTxWarp prst="textNoShape">
              <a:avLst/>
            </a:prstTxWarp>
          </a:bodyPr>
          <a:lstStyle>
            <a:lvl1pPr defTabSz="923925">
              <a:defRPr sz="1200">
                <a:solidFill>
                  <a:schemeClr val="tx1"/>
                </a:solidFill>
                <a:latin typeface="Calibri" pitchFamily="34" charset="0"/>
              </a:defRPr>
            </a:lvl1pPr>
          </a:lstStyle>
          <a:p>
            <a:endParaRPr lang="en-US" dirty="0"/>
          </a:p>
        </p:txBody>
      </p:sp>
      <p:sp>
        <p:nvSpPr>
          <p:cNvPr id="3" name="Date Placeholder 2"/>
          <p:cNvSpPr>
            <a:spLocks noGrp="1"/>
          </p:cNvSpPr>
          <p:nvPr>
            <p:ph type="dt" idx="1"/>
          </p:nvPr>
        </p:nvSpPr>
        <p:spPr bwMode="auto">
          <a:xfrm>
            <a:off x="3897313" y="0"/>
            <a:ext cx="2982912" cy="465138"/>
          </a:xfrm>
          <a:prstGeom prst="rect">
            <a:avLst/>
          </a:prstGeom>
          <a:noFill/>
          <a:ln w="9525">
            <a:noFill/>
            <a:miter lim="800000"/>
            <a:headEnd/>
            <a:tailEnd/>
          </a:ln>
        </p:spPr>
        <p:txBody>
          <a:bodyPr vert="horz" wrap="square" lIns="92436" tIns="46219" rIns="92436" bIns="46219" numCol="1" anchor="t" anchorCtr="0" compatLnSpc="1">
            <a:prstTxWarp prst="textNoShape">
              <a:avLst/>
            </a:prstTxWarp>
          </a:bodyPr>
          <a:lstStyle>
            <a:lvl1pPr algn="r" defTabSz="923925">
              <a:defRPr sz="1200">
                <a:solidFill>
                  <a:schemeClr val="tx1"/>
                </a:solidFill>
                <a:latin typeface="Calibri" pitchFamily="34" charset="0"/>
              </a:defRPr>
            </a:lvl1pPr>
          </a:lstStyle>
          <a:p>
            <a:fld id="{9B46F231-FB2B-4655-A644-E2477325E686}" type="datetimeFigureOut">
              <a:rPr lang="en-US"/>
              <a:pPr/>
              <a:t>11/26/2013</a:t>
            </a:fld>
            <a:endParaRPr lang="en-US" dirty="0"/>
          </a:p>
        </p:txBody>
      </p:sp>
      <p:sp>
        <p:nvSpPr>
          <p:cNvPr id="4" name="Slide Image Placeholder 3"/>
          <p:cNvSpPr>
            <a:spLocks noGrp="1" noRot="1" noChangeAspect="1"/>
          </p:cNvSpPr>
          <p:nvPr>
            <p:ph type="sldImg" idx="2"/>
          </p:nvPr>
        </p:nvSpPr>
        <p:spPr>
          <a:xfrm>
            <a:off x="1117600" y="696913"/>
            <a:ext cx="4648200" cy="348615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p:cNvSpPr>
            <a:spLocks noGrp="1"/>
          </p:cNvSpPr>
          <p:nvPr>
            <p:ph type="body" sz="quarter" idx="3"/>
          </p:nvPr>
        </p:nvSpPr>
        <p:spPr bwMode="auto">
          <a:xfrm>
            <a:off x="687388" y="4416425"/>
            <a:ext cx="5507037" cy="4183063"/>
          </a:xfrm>
          <a:prstGeom prst="rect">
            <a:avLst/>
          </a:prstGeom>
          <a:noFill/>
          <a:ln w="9525">
            <a:noFill/>
            <a:miter lim="800000"/>
            <a:headEnd/>
            <a:tailEnd/>
          </a:ln>
        </p:spPr>
        <p:txBody>
          <a:bodyPr vert="horz" wrap="square" lIns="92436" tIns="46219" rIns="92436" bIns="46219"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6" name="Footer Placeholder 5"/>
          <p:cNvSpPr>
            <a:spLocks noGrp="1"/>
          </p:cNvSpPr>
          <p:nvPr>
            <p:ph type="ftr" sz="quarter" idx="4"/>
          </p:nvPr>
        </p:nvSpPr>
        <p:spPr bwMode="auto">
          <a:xfrm>
            <a:off x="0" y="8829675"/>
            <a:ext cx="2982913" cy="465138"/>
          </a:xfrm>
          <a:prstGeom prst="rect">
            <a:avLst/>
          </a:prstGeom>
          <a:noFill/>
          <a:ln w="9525">
            <a:noFill/>
            <a:miter lim="800000"/>
            <a:headEnd/>
            <a:tailEnd/>
          </a:ln>
        </p:spPr>
        <p:txBody>
          <a:bodyPr vert="horz" wrap="square" lIns="92436" tIns="46219" rIns="92436" bIns="46219" numCol="1" anchor="b" anchorCtr="0" compatLnSpc="1">
            <a:prstTxWarp prst="textNoShape">
              <a:avLst/>
            </a:prstTxWarp>
          </a:bodyPr>
          <a:lstStyle>
            <a:lvl1pPr defTabSz="923925">
              <a:defRPr sz="1200">
                <a:solidFill>
                  <a:schemeClr val="tx1"/>
                </a:solidFill>
                <a:latin typeface="Calibri" pitchFamily="34" charset="0"/>
              </a:defRPr>
            </a:lvl1pPr>
          </a:lstStyle>
          <a:p>
            <a:endParaRPr lang="en-US" dirty="0"/>
          </a:p>
        </p:txBody>
      </p:sp>
      <p:sp>
        <p:nvSpPr>
          <p:cNvPr id="7" name="Slide Number Placeholder 6"/>
          <p:cNvSpPr>
            <a:spLocks noGrp="1"/>
          </p:cNvSpPr>
          <p:nvPr>
            <p:ph type="sldNum" sz="quarter" idx="5"/>
          </p:nvPr>
        </p:nvSpPr>
        <p:spPr bwMode="auto">
          <a:xfrm>
            <a:off x="3897313" y="8829675"/>
            <a:ext cx="2982912" cy="465138"/>
          </a:xfrm>
          <a:prstGeom prst="rect">
            <a:avLst/>
          </a:prstGeom>
          <a:noFill/>
          <a:ln w="9525">
            <a:noFill/>
            <a:miter lim="800000"/>
            <a:headEnd/>
            <a:tailEnd/>
          </a:ln>
        </p:spPr>
        <p:txBody>
          <a:bodyPr vert="horz" wrap="square" lIns="92436" tIns="46219" rIns="92436" bIns="46219" numCol="1" anchor="b" anchorCtr="0" compatLnSpc="1">
            <a:prstTxWarp prst="textNoShape">
              <a:avLst/>
            </a:prstTxWarp>
          </a:bodyPr>
          <a:lstStyle>
            <a:lvl1pPr algn="r" defTabSz="923925">
              <a:defRPr sz="1200">
                <a:solidFill>
                  <a:schemeClr val="tx1"/>
                </a:solidFill>
                <a:latin typeface="Calibri" pitchFamily="34" charset="0"/>
              </a:defRPr>
            </a:lvl1pPr>
          </a:lstStyle>
          <a:p>
            <a:fld id="{6FB4F6EA-423E-42DF-9292-215E7D886C4E}" type="slidenum">
              <a:rPr lang="en-US"/>
              <a:pPr/>
              <a:t>‹#›</a:t>
            </a:fld>
            <a:endParaRPr lang="en-US" dirty="0"/>
          </a:p>
        </p:txBody>
      </p:sp>
    </p:spTree>
    <p:extLst>
      <p:ext uri="{BB962C8B-B14F-4D97-AF65-F5344CB8AC3E}">
        <p14:creationId xmlns:p14="http://schemas.microsoft.com/office/powerpoint/2010/main" val="398520194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FB4F6EA-423E-42DF-9292-215E7D886C4E}" type="slidenum">
              <a:rPr lang="en-US" smtClean="0"/>
              <a:pPr/>
              <a:t>1</a:t>
            </a:fld>
            <a:endParaRPr lang="en-US" dirty="0"/>
          </a:p>
        </p:txBody>
      </p:sp>
    </p:spTree>
    <p:extLst>
      <p:ext uri="{BB962C8B-B14F-4D97-AF65-F5344CB8AC3E}">
        <p14:creationId xmlns:p14="http://schemas.microsoft.com/office/powerpoint/2010/main" val="25377765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8" Type="http://schemas.openxmlformats.org/officeDocument/2006/relationships/hyperlink" Target="http://mvccourse.telerik.com/" TargetMode="External"/><Relationship Id="rId13" Type="http://schemas.openxmlformats.org/officeDocument/2006/relationships/hyperlink" Target="http://algoacademy.telerik.com/" TargetMode="External"/><Relationship Id="rId18" Type="http://schemas.openxmlformats.org/officeDocument/2006/relationships/hyperlink" Target="http://www.minkov.it/" TargetMode="External"/><Relationship Id="rId3" Type="http://schemas.openxmlformats.org/officeDocument/2006/relationships/hyperlink" Target="http://kursove-uroci-knigi-obuchenie-programirane-web-design-csharp.info/" TargetMode="External"/><Relationship Id="rId7" Type="http://schemas.openxmlformats.org/officeDocument/2006/relationships/hyperlink" Target="http://schoolacademy.telerik.com/" TargetMode="External"/><Relationship Id="rId12" Type="http://schemas.openxmlformats.org/officeDocument/2006/relationships/hyperlink" Target="http://codecourse.telerik.com/" TargetMode="External"/><Relationship Id="rId17" Type="http://schemas.openxmlformats.org/officeDocument/2006/relationships/hyperlink" Target="http://www.introprogramming.info/" TargetMode="External"/><Relationship Id="rId2" Type="http://schemas.openxmlformats.org/officeDocument/2006/relationships/hyperlink" Target="http://forums.academy.telerik.com/" TargetMode="External"/><Relationship Id="rId16" Type="http://schemas.openxmlformats.org/officeDocument/2006/relationships/hyperlink" Target="http://mobiledevcourse.telerik.com/" TargetMode="External"/><Relationship Id="rId20" Type="http://schemas.openxmlformats.org/officeDocument/2006/relationships/hyperlink" Target="http://csharpfundamentals.telerik.com/" TargetMode="External"/><Relationship Id="rId1" Type="http://schemas.openxmlformats.org/officeDocument/2006/relationships/slideMaster" Target="../slideMasters/slideMaster1.xml"/><Relationship Id="rId6" Type="http://schemas.openxmlformats.org/officeDocument/2006/relationships/hyperlink" Target="http://html5course.telerik.com/" TargetMode="External"/><Relationship Id="rId11" Type="http://schemas.openxmlformats.org/officeDocument/2006/relationships/hyperlink" Target="http://www.nakov.com/" TargetMode="External"/><Relationship Id="rId5" Type="http://schemas.openxmlformats.org/officeDocument/2006/relationships/hyperlink" Target="http://seocourse.telerik.com/" TargetMode="External"/><Relationship Id="rId15" Type="http://schemas.openxmlformats.org/officeDocument/2006/relationships/hyperlink" Target="http://academy.telerik.com/" TargetMode="External"/><Relationship Id="rId10" Type="http://schemas.openxmlformats.org/officeDocument/2006/relationships/hyperlink" Target="http://www.bgcoder.com/" TargetMode="External"/><Relationship Id="rId19" Type="http://schemas.openxmlformats.org/officeDocument/2006/relationships/hyperlink" Target="http://www.nikolay.it/" TargetMode="External"/><Relationship Id="rId4" Type="http://schemas.openxmlformats.org/officeDocument/2006/relationships/hyperlink" Target="http://www.telerik-kids.com/" TargetMode="External"/><Relationship Id="rId9" Type="http://schemas.openxmlformats.org/officeDocument/2006/relationships/hyperlink" Target="http://clouddevcourse.telerik.com/" TargetMode="External"/><Relationship Id="rId14" Type="http://schemas.openxmlformats.org/officeDocument/2006/relationships/hyperlink" Target="http://aspnetcourse.telerik.com/" TargetMode="Externa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resentation Title Slide">
    <p:spTree>
      <p:nvGrpSpPr>
        <p:cNvPr id="1" name=""/>
        <p:cNvGrpSpPr/>
        <p:nvPr/>
      </p:nvGrpSpPr>
      <p:grpSpPr>
        <a:xfrm>
          <a:off x="0" y="0"/>
          <a:ext cx="0" cy="0"/>
          <a:chOff x="0" y="0"/>
          <a:chExt cx="0" cy="0"/>
        </a:xfrm>
      </p:grpSpPr>
      <p:sp>
        <p:nvSpPr>
          <p:cNvPr id="6" name="Title 8"/>
          <p:cNvSpPr>
            <a:spLocks noGrp="1"/>
          </p:cNvSpPr>
          <p:nvPr>
            <p:ph type="ctrTitle" hasCustomPrompt="1"/>
          </p:nvPr>
        </p:nvSpPr>
        <p:spPr>
          <a:xfrm>
            <a:off x="457200" y="1524000"/>
            <a:ext cx="8229600" cy="1524000"/>
          </a:xfrm>
          <a:prstGeom prst="rect">
            <a:avLst/>
          </a:prstGeom>
        </p:spPr>
        <p:txBody>
          <a:bodyPr tIns="0" bIns="0" anchor="b" anchorCtr="0"/>
          <a:lstStyle>
            <a:lvl1pPr algn="r">
              <a:lnSpc>
                <a:spcPts val="5600"/>
              </a:lnSpc>
              <a:defRPr sz="5400" cap="none" baseline="0">
                <a:solidFill>
                  <a:srgbClr val="D4FF5B"/>
                </a:solidFill>
                <a:effectLst>
                  <a:outerShdw blurRad="30000" dist="30000" dir="2700000" algn="tl" rotWithShape="0">
                    <a:schemeClr val="bg2">
                      <a:shade val="45000"/>
                      <a:satMod val="150000"/>
                      <a:alpha val="90000"/>
                    </a:schemeClr>
                  </a:outerShdw>
                  <a:reflection blurRad="12000" stA="20000" endPos="50000" dist="12700" dir="5400000" sy="-100000" algn="bl" rotWithShape="0"/>
                </a:effectLst>
              </a:defRPr>
            </a:lvl1pPr>
          </a:lstStyle>
          <a:p>
            <a:r>
              <a:rPr lang="en-US" dirty="0" smtClean="0"/>
              <a:t>Presentation Title</a:t>
            </a:r>
            <a:endParaRPr lang="en-US" dirty="0"/>
          </a:p>
        </p:txBody>
      </p:sp>
      <p:sp>
        <p:nvSpPr>
          <p:cNvPr id="7" name="Subtitle 16"/>
          <p:cNvSpPr>
            <a:spLocks noGrp="1"/>
          </p:cNvSpPr>
          <p:nvPr>
            <p:ph type="subTitle" idx="1" hasCustomPrompt="1"/>
          </p:nvPr>
        </p:nvSpPr>
        <p:spPr>
          <a:xfrm>
            <a:off x="457200" y="3240880"/>
            <a:ext cx="8229600" cy="569120"/>
          </a:xfrm>
          <a:prstGeom prst="rect">
            <a:avLst/>
          </a:prstGeom>
        </p:spPr>
        <p:txBody>
          <a:bodyPr lIns="90000" tIns="0" rIns="90000" bIns="0" anchor="ctr" anchorCtr="0"/>
          <a:lstStyle>
            <a:lvl1pPr marL="0" indent="0" algn="r">
              <a:buNone/>
              <a:defRPr sz="2800">
                <a:solidFill>
                  <a:srgbClr val="FAF8C8"/>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dirty="0" smtClean="0"/>
              <a:t>Presentation Subtitle</a:t>
            </a:r>
            <a:endParaRPr lang="en-US" dirty="0"/>
          </a:p>
        </p:txBody>
      </p:sp>
      <p:cxnSp>
        <p:nvCxnSpPr>
          <p:cNvPr id="11" name="Straight Connector 10"/>
          <p:cNvCxnSpPr/>
          <p:nvPr userDrawn="1"/>
        </p:nvCxnSpPr>
        <p:spPr>
          <a:xfrm>
            <a:off x="2667000" y="4114800"/>
            <a:ext cx="6248400" cy="0"/>
          </a:xfrm>
          <a:prstGeom prst="line">
            <a:avLst/>
          </a:prstGeom>
          <a:ln w="38100" cap="rnd">
            <a:solidFill>
              <a:schemeClr val="accent5">
                <a:lumMod val="20000"/>
                <a:lumOff val="80000"/>
                <a:alpha val="50000"/>
              </a:scheme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4" name="Text Placeholder 13"/>
          <p:cNvSpPr>
            <a:spLocks noGrp="1"/>
          </p:cNvSpPr>
          <p:nvPr>
            <p:ph type="body" sz="quarter" idx="10" hasCustomPrompt="1"/>
          </p:nvPr>
        </p:nvSpPr>
        <p:spPr>
          <a:xfrm>
            <a:off x="444500" y="4572000"/>
            <a:ext cx="3352800" cy="533400"/>
          </a:xfrm>
          <a:prstGeom prst="rect">
            <a:avLst/>
          </a:prstGeom>
          <a:noFill/>
        </p:spPr>
        <p:txBody>
          <a:bodyPr wrap="square" rtlCol="0">
            <a:spAutoFit/>
          </a:bodyPr>
          <a:lstStyle>
            <a:lvl1pPr algn="l" rtl="0" fontAlgn="base">
              <a:spcBef>
                <a:spcPct val="0"/>
              </a:spcBef>
              <a:spcAft>
                <a:spcPct val="0"/>
              </a:spcAft>
              <a:buNone/>
              <a:defRPr lang="en-US" sz="2800" b="1" kern="1200" dirty="0" smtClean="0">
                <a:solidFill>
                  <a:srgbClr val="DEFF9B"/>
                </a:solidFill>
                <a:effectLst>
                  <a:outerShdw blurRad="38100" dist="38100" dir="2700000" algn="tl">
                    <a:srgbClr val="000000">
                      <a:alpha val="43137"/>
                    </a:srgbClr>
                  </a:outerShdw>
                </a:effectLst>
                <a:latin typeface="Corbel" pitchFamily="34" charset="0"/>
                <a:ea typeface="+mn-ea"/>
                <a:cs typeface="+mn-cs"/>
              </a:defRPr>
            </a:lvl1pPr>
          </a:lstStyle>
          <a:p>
            <a:pPr lvl="0"/>
            <a:r>
              <a:rPr lang="en-US" dirty="0" smtClean="0"/>
              <a:t>Author Name</a:t>
            </a:r>
            <a:endParaRPr lang="en-US" dirty="0"/>
          </a:p>
        </p:txBody>
      </p:sp>
      <p:sp>
        <p:nvSpPr>
          <p:cNvPr id="15" name="Text Placeholder 13"/>
          <p:cNvSpPr>
            <a:spLocks noGrp="1"/>
          </p:cNvSpPr>
          <p:nvPr>
            <p:ph type="body" sz="quarter" idx="11" hasCustomPrompt="1"/>
          </p:nvPr>
        </p:nvSpPr>
        <p:spPr>
          <a:xfrm>
            <a:off x="457200" y="5833646"/>
            <a:ext cx="3352800" cy="369332"/>
          </a:xfrm>
          <a:prstGeom prst="rect">
            <a:avLst/>
          </a:prstGeom>
          <a:noFill/>
        </p:spPr>
        <p:txBody>
          <a:bodyPr wrap="square" rtlCol="0">
            <a:spAutoFit/>
          </a:bodyPr>
          <a:lstStyle>
            <a:lvl1pPr marL="0" indent="0" algn="l" rtl="0" fontAlgn="base">
              <a:spcBef>
                <a:spcPct val="0"/>
              </a:spcBef>
              <a:spcAft>
                <a:spcPct val="0"/>
              </a:spcAft>
              <a:buNone/>
              <a:defRPr lang="en-US" sz="1800" b="1" kern="1200" dirty="0">
                <a:solidFill>
                  <a:schemeClr val="tx2">
                    <a:lumMod val="20000"/>
                    <a:lumOff val="80000"/>
                  </a:schemeClr>
                </a:solidFill>
                <a:effectLst>
                  <a:outerShdw blurRad="38100" dist="38100" dir="2700000" algn="tl">
                    <a:srgbClr val="000000">
                      <a:alpha val="43137"/>
                    </a:srgbClr>
                  </a:outerShdw>
                </a:effectLst>
                <a:latin typeface="Corbel" pitchFamily="34" charset="0"/>
                <a:ea typeface="+mn-ea"/>
                <a:cs typeface="+mn-cs"/>
              </a:defRPr>
            </a:lvl1pPr>
          </a:lstStyle>
          <a:p>
            <a:pPr marL="319088" lvl="0" indent="-319088" algn="l" rtl="0" eaLnBrk="0" fontAlgn="base" hangingPunct="0">
              <a:spcBef>
                <a:spcPct val="0"/>
              </a:spcBef>
              <a:spcAft>
                <a:spcPct val="0"/>
              </a:spcAft>
              <a:buClr>
                <a:schemeClr val="accent5">
                  <a:lumMod val="40000"/>
                  <a:lumOff val="60000"/>
                </a:schemeClr>
              </a:buClr>
              <a:buSzPct val="70000"/>
              <a:buFont typeface="Wingdings 2" pitchFamily="18" charset="2"/>
              <a:buNone/>
            </a:pPr>
            <a:r>
              <a:rPr lang="en-US" sz="1800" b="1" dirty="0" smtClean="0">
                <a:solidFill>
                  <a:srgbClr val="0EFE58"/>
                </a:solidFill>
                <a:effectLst>
                  <a:outerShdw blurRad="38100" dist="38100" dir="2700000" algn="tl">
                    <a:srgbClr val="000000">
                      <a:alpha val="43137"/>
                    </a:srgbClr>
                  </a:outerShdw>
                </a:effectLst>
              </a:rPr>
              <a:t>Company Name</a:t>
            </a:r>
            <a:endParaRPr lang="en-US" sz="1800" b="1" dirty="0">
              <a:solidFill>
                <a:srgbClr val="0EFE58"/>
              </a:solidFill>
              <a:effectLst>
                <a:outerShdw blurRad="38100" dist="38100" dir="2700000" algn="tl">
                  <a:srgbClr val="000000">
                    <a:alpha val="43137"/>
                  </a:srgbClr>
                </a:outerShdw>
              </a:effectLst>
            </a:endParaRPr>
          </a:p>
        </p:txBody>
      </p:sp>
      <p:sp>
        <p:nvSpPr>
          <p:cNvPr id="16" name="Text Placeholder 13"/>
          <p:cNvSpPr>
            <a:spLocks noGrp="1"/>
          </p:cNvSpPr>
          <p:nvPr>
            <p:ph type="body" sz="quarter" idx="12" hasCustomPrompt="1"/>
          </p:nvPr>
        </p:nvSpPr>
        <p:spPr>
          <a:xfrm>
            <a:off x="457200" y="6138446"/>
            <a:ext cx="3352800" cy="338554"/>
          </a:xfrm>
          <a:prstGeom prst="rect">
            <a:avLst/>
          </a:prstGeom>
          <a:noFill/>
        </p:spPr>
        <p:txBody>
          <a:bodyPr wrap="square" rtlCol="0">
            <a:spAutoFit/>
          </a:bodyPr>
          <a:lstStyle>
            <a:lvl1pPr algn="l" rtl="0" fontAlgn="base">
              <a:spcBef>
                <a:spcPct val="0"/>
              </a:spcBef>
              <a:spcAft>
                <a:spcPct val="0"/>
              </a:spcAft>
              <a:buNone/>
              <a:defRPr lang="en-US" sz="1600" b="1" kern="1200" dirty="0" smtClean="0">
                <a:solidFill>
                  <a:srgbClr val="0EFE58"/>
                </a:solidFill>
                <a:effectLst>
                  <a:outerShdw blurRad="38100" dist="38100" dir="2700000" algn="tl">
                    <a:srgbClr val="000000">
                      <a:alpha val="43137"/>
                    </a:srgbClr>
                  </a:outerShdw>
                </a:effectLst>
                <a:latin typeface="Corbel" pitchFamily="34" charset="0"/>
                <a:ea typeface="+mn-ea"/>
                <a:cs typeface="+mn-cs"/>
              </a:defRPr>
            </a:lvl1pPr>
          </a:lstStyle>
          <a:p>
            <a:pPr algn="l"/>
            <a:r>
              <a:rPr lang="en-US" sz="1600" b="1" dirty="0" smtClean="0">
                <a:solidFill>
                  <a:schemeClr val="tx1">
                    <a:lumMod val="50000"/>
                  </a:schemeClr>
                </a:solidFill>
                <a:effectLst>
                  <a:outerShdw blurRad="38100" dist="38100" dir="2700000" algn="tl">
                    <a:srgbClr val="000000">
                      <a:alpha val="43137"/>
                    </a:srgbClr>
                  </a:outerShdw>
                </a:effectLst>
              </a:rPr>
              <a:t>Company Web Site</a:t>
            </a:r>
            <a:endParaRPr lang="en-US" sz="1600" b="1" dirty="0">
              <a:solidFill>
                <a:schemeClr val="tx1">
                  <a:lumMod val="50000"/>
                </a:schemeClr>
              </a:solidFill>
              <a:effectLst>
                <a:outerShdw blurRad="38100" dist="38100" dir="2700000" algn="tl">
                  <a:srgbClr val="000000">
                    <a:alpha val="43137"/>
                  </a:srgbClr>
                </a:outerShdw>
              </a:effectLst>
            </a:endParaRPr>
          </a:p>
        </p:txBody>
      </p:sp>
      <p:sp>
        <p:nvSpPr>
          <p:cNvPr id="8" name="Text Placeholder 13"/>
          <p:cNvSpPr>
            <a:spLocks noGrp="1"/>
          </p:cNvSpPr>
          <p:nvPr>
            <p:ph type="body" sz="quarter" idx="13" hasCustomPrompt="1"/>
          </p:nvPr>
        </p:nvSpPr>
        <p:spPr>
          <a:xfrm>
            <a:off x="457200" y="5029200"/>
            <a:ext cx="3352800" cy="461665"/>
          </a:xfrm>
          <a:prstGeom prst="rect">
            <a:avLst/>
          </a:prstGeom>
          <a:noFill/>
        </p:spPr>
        <p:txBody>
          <a:bodyPr wrap="square" rtlCol="0">
            <a:spAutoFit/>
          </a:bodyPr>
          <a:lstStyle>
            <a:lvl1pPr algn="l" rtl="0" fontAlgn="base">
              <a:spcBef>
                <a:spcPct val="0"/>
              </a:spcBef>
              <a:spcAft>
                <a:spcPct val="0"/>
              </a:spcAft>
              <a:buNone/>
              <a:defRPr lang="en-US" sz="2300" b="1" kern="1200" dirty="0" smtClean="0">
                <a:solidFill>
                  <a:schemeClr val="tx2">
                    <a:lumMod val="50000"/>
                  </a:schemeClr>
                </a:solidFill>
                <a:effectLst>
                  <a:outerShdw blurRad="38100" dist="38100" dir="2700000" algn="tl">
                    <a:srgbClr val="000000">
                      <a:alpha val="43137"/>
                    </a:srgbClr>
                  </a:outerShdw>
                </a:effectLst>
                <a:latin typeface="Corbel" pitchFamily="34" charset="0"/>
                <a:ea typeface="+mn-ea"/>
                <a:cs typeface="+mn-cs"/>
              </a:defRPr>
            </a:lvl1pPr>
          </a:lstStyle>
          <a:p>
            <a:pPr lvl="0"/>
            <a:r>
              <a:rPr lang="en-US" dirty="0" smtClean="0"/>
              <a:t>Position</a:t>
            </a:r>
            <a:endParaRPr lang="en-US" dirty="0"/>
          </a:p>
        </p:txBody>
      </p:sp>
      <p:sp>
        <p:nvSpPr>
          <p:cNvPr id="9" name="Text Placeholder 13"/>
          <p:cNvSpPr>
            <a:spLocks noGrp="1"/>
          </p:cNvSpPr>
          <p:nvPr>
            <p:ph type="body" sz="quarter" idx="14" hasCustomPrompt="1"/>
          </p:nvPr>
        </p:nvSpPr>
        <p:spPr>
          <a:xfrm>
            <a:off x="457200" y="5405735"/>
            <a:ext cx="3352800" cy="400110"/>
          </a:xfrm>
          <a:prstGeom prst="rect">
            <a:avLst/>
          </a:prstGeom>
          <a:noFill/>
        </p:spPr>
        <p:txBody>
          <a:bodyPr wrap="square" rtlCol="0">
            <a:spAutoFit/>
          </a:bodyPr>
          <a:lstStyle>
            <a:lvl1pPr algn="l" rtl="0" fontAlgn="base">
              <a:spcBef>
                <a:spcPct val="0"/>
              </a:spcBef>
              <a:spcAft>
                <a:spcPct val="0"/>
              </a:spcAft>
              <a:buNone/>
              <a:defRPr lang="en-US" sz="2000" b="1" kern="1200" dirty="0" smtClean="0">
                <a:solidFill>
                  <a:schemeClr val="tx2">
                    <a:lumMod val="50000"/>
                  </a:schemeClr>
                </a:solidFill>
                <a:effectLst>
                  <a:outerShdw blurRad="38100" dist="38100" dir="2700000" algn="tl">
                    <a:srgbClr val="000000">
                      <a:alpha val="43137"/>
                    </a:srgbClr>
                  </a:outerShdw>
                </a:effectLst>
                <a:latin typeface="Corbel" pitchFamily="34" charset="0"/>
                <a:ea typeface="+mn-ea"/>
                <a:cs typeface="+mn-cs"/>
              </a:defRPr>
            </a:lvl1pPr>
          </a:lstStyle>
          <a:p>
            <a:pPr lvl="0"/>
            <a:r>
              <a:rPr lang="en-US" smtClean="0"/>
              <a:t>Web Site</a:t>
            </a:r>
            <a:endParaRPr lang="en-US" dirty="0"/>
          </a:p>
        </p:txBody>
      </p:sp>
      <p:sp>
        <p:nvSpPr>
          <p:cNvPr id="5" name="Picture Placeholder 4"/>
          <p:cNvSpPr>
            <a:spLocks noGrp="1"/>
          </p:cNvSpPr>
          <p:nvPr>
            <p:ph type="pic" sz="quarter" idx="16" hasCustomPrompt="1"/>
          </p:nvPr>
        </p:nvSpPr>
        <p:spPr>
          <a:xfrm>
            <a:off x="4267200" y="4572000"/>
            <a:ext cx="4419600" cy="1905000"/>
          </a:xfrm>
          <a:prstGeom prst="rect">
            <a:avLst/>
          </a:prstGeom>
        </p:spPr>
        <p:txBody>
          <a:bodyPr/>
          <a:lstStyle>
            <a:lvl1pPr marL="0" indent="0">
              <a:buNone/>
              <a:defRPr/>
            </a:lvl1pPr>
          </a:lstStyle>
          <a:p>
            <a:r>
              <a:rPr lang="en-US" dirty="0" smtClean="0"/>
              <a:t>Insert a Picture Here</a:t>
            </a:r>
            <a:endParaRPr lang="en-US" dirty="0"/>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828800" y="76200"/>
            <a:ext cx="7086600" cy="838200"/>
          </a:xfrm>
          <a:prstGeom prst="rect">
            <a:avLst/>
          </a:prstGeom>
        </p:spPr>
        <p:txBody>
          <a:bodyPr anchor="ctr" anchorCtr="0">
            <a:noAutofit/>
          </a:bodyPr>
          <a:lstStyle>
            <a:lvl1pPr algn="r" rtl="0" eaLnBrk="0" fontAlgn="base" hangingPunct="0">
              <a:lnSpc>
                <a:spcPts val="4000"/>
              </a:lnSpc>
              <a:spcBef>
                <a:spcPct val="0"/>
              </a:spcBef>
              <a:spcAft>
                <a:spcPct val="0"/>
              </a:spcAft>
              <a:defRPr lang="en-US" sz="4000" b="1" kern="1200" baseline="0" dirty="0">
                <a:ln w="500">
                  <a:noFill/>
                </a:ln>
                <a:solidFill>
                  <a:schemeClr val="tx2"/>
                </a:solidFill>
                <a:effectLst>
                  <a:outerShdw blurRad="38100" dist="38100" dir="2700000" algn="tl">
                    <a:srgbClr val="000000">
                      <a:alpha val="43137"/>
                    </a:srgbClr>
                  </a:outerShdw>
                  <a:reflection blurRad="12700" stA="20000" endPos="50000" dist="12700" dir="5400000" sy="-100000" algn="bl" rotWithShape="0"/>
                </a:effectLst>
                <a:latin typeface="+mj-lt"/>
                <a:ea typeface="+mj-ea"/>
                <a:cs typeface="+mj-cs"/>
              </a:defRPr>
            </a:lvl1pPr>
          </a:lstStyle>
          <a:p>
            <a:r>
              <a:rPr lang="en-US" dirty="0" smtClean="0"/>
              <a:t>Slide Title</a:t>
            </a:r>
            <a:endParaRPr lang="en-US" dirty="0"/>
          </a:p>
        </p:txBody>
      </p:sp>
      <p:sp>
        <p:nvSpPr>
          <p:cNvPr id="3" name="Content Placeholder 2"/>
          <p:cNvSpPr>
            <a:spLocks noGrp="1"/>
          </p:cNvSpPr>
          <p:nvPr>
            <p:ph idx="1" hasCustomPrompt="1"/>
          </p:nvPr>
        </p:nvSpPr>
        <p:spPr>
          <a:xfrm>
            <a:off x="228600" y="914400"/>
            <a:ext cx="8686800" cy="5791200"/>
          </a:xfrm>
          <a:prstGeom prst="rect">
            <a:avLst/>
          </a:prstGeom>
        </p:spPr>
        <p:txBody>
          <a:bodyPr/>
          <a:lstStyle>
            <a:lvl1pPr marL="282575" indent="-282575">
              <a:lnSpc>
                <a:spcPct val="105000"/>
              </a:lnSpc>
              <a:spcBef>
                <a:spcPts val="600"/>
              </a:spcBef>
              <a:spcAft>
                <a:spcPts val="600"/>
              </a:spcAft>
              <a:buClr>
                <a:schemeClr val="accent5">
                  <a:lumMod val="40000"/>
                  <a:lumOff val="60000"/>
                </a:schemeClr>
              </a:buClr>
              <a:tabLst>
                <a:tab pos="282575" algn="l"/>
              </a:tabLst>
              <a:defRPr sz="3200">
                <a:solidFill>
                  <a:srgbClr val="EBFFD2"/>
                </a:solidFill>
              </a:defRPr>
            </a:lvl1pPr>
            <a:lvl2pPr>
              <a:lnSpc>
                <a:spcPct val="105000"/>
              </a:lnSpc>
              <a:spcBef>
                <a:spcPts val="600"/>
              </a:spcBef>
              <a:spcAft>
                <a:spcPts val="600"/>
              </a:spcAft>
              <a:buClr>
                <a:srgbClr val="8FD600"/>
              </a:buClr>
              <a:defRPr sz="3000">
                <a:solidFill>
                  <a:schemeClr val="tx1">
                    <a:lumMod val="40000"/>
                    <a:lumOff val="60000"/>
                  </a:schemeClr>
                </a:solidFill>
              </a:defRPr>
            </a:lvl2pPr>
            <a:lvl3pPr>
              <a:lnSpc>
                <a:spcPct val="105000"/>
              </a:lnSpc>
              <a:spcBef>
                <a:spcPts val="600"/>
              </a:spcBef>
              <a:spcAft>
                <a:spcPts val="600"/>
              </a:spcAft>
              <a:buClr>
                <a:srgbClr val="FFAD9F"/>
              </a:buClr>
              <a:defRPr sz="2800">
                <a:solidFill>
                  <a:srgbClr val="F5FFC2"/>
                </a:solidFill>
              </a:defRPr>
            </a:lvl3pPr>
            <a:lvl4pPr>
              <a:lnSpc>
                <a:spcPct val="105000"/>
              </a:lnSpc>
              <a:spcBef>
                <a:spcPts val="600"/>
              </a:spcBef>
              <a:spcAft>
                <a:spcPts val="600"/>
              </a:spcAft>
              <a:buClr>
                <a:srgbClr val="FACF82"/>
              </a:buClr>
              <a:defRPr sz="2600">
                <a:solidFill>
                  <a:schemeClr val="tx1">
                    <a:lumMod val="40000"/>
                    <a:lumOff val="60000"/>
                  </a:schemeClr>
                </a:solidFill>
              </a:defRPr>
            </a:lvl4pPr>
            <a:lvl5pPr>
              <a:lnSpc>
                <a:spcPct val="105000"/>
              </a:lnSpc>
              <a:spcBef>
                <a:spcPts val="600"/>
              </a:spcBef>
              <a:spcAft>
                <a:spcPts val="600"/>
              </a:spcAft>
              <a:defRPr sz="2400">
                <a:solidFill>
                  <a:schemeClr val="tx1">
                    <a:lumMod val="40000"/>
                    <a:lumOff val="60000"/>
                  </a:schemeClr>
                </a:solidFill>
              </a:defRPr>
            </a:lvl5pPr>
          </a:lstStyle>
          <a:p>
            <a:pPr lvl="0"/>
            <a:r>
              <a:rPr lang="en-US"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Slide Number Placeholder 5"/>
          <p:cNvSpPr>
            <a:spLocks noGrp="1"/>
          </p:cNvSpPr>
          <p:nvPr>
            <p:ph type="sldNum" sz="quarter" idx="10"/>
          </p:nvPr>
        </p:nvSpPr>
        <p:spPr>
          <a:xfrm>
            <a:off x="8610600" y="6553200"/>
            <a:ext cx="457200" cy="228600"/>
          </a:xfrm>
          <a:prstGeom prst="rect">
            <a:avLst/>
          </a:prstGeom>
        </p:spPr>
        <p:txBody>
          <a:bodyPr anchor="ctr" anchorCtr="0"/>
          <a:lstStyle>
            <a:lvl1pPr algn="r">
              <a:defRPr sz="1100"/>
            </a:lvl1pPr>
          </a:lstStyle>
          <a:p>
            <a:pPr>
              <a:defRPr/>
            </a:pPr>
            <a:fld id="{58452FF4-89E3-4D1B-9927-2DBDC00E58D7}" type="slidenum">
              <a:rPr lang="en-US" smtClean="0"/>
              <a:pPr>
                <a:defRPr/>
              </a:pPr>
              <a:t>‹#›</a:t>
            </a:fld>
            <a:endParaRPr lang="en-US" dirty="0"/>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1828800" y="76200"/>
            <a:ext cx="7086600" cy="838200"/>
          </a:xfrm>
          <a:prstGeom prst="rect">
            <a:avLst/>
          </a:prstGeom>
        </p:spPr>
        <p:txBody>
          <a:bodyPr anchor="ctr" anchorCtr="0">
            <a:noAutofit/>
          </a:bodyPr>
          <a:lstStyle>
            <a:lvl1pPr>
              <a:lnSpc>
                <a:spcPts val="4000"/>
              </a:lnSpc>
              <a:defRPr sz="4000">
                <a:effectLst>
                  <a:outerShdw blurRad="38100" dist="38100" dir="2700000" algn="tl">
                    <a:srgbClr val="000000">
                      <a:alpha val="43137"/>
                    </a:srgbClr>
                  </a:outerShdw>
                  <a:reflection blurRad="12700" stA="20000" endPos="50000" dist="12700" dir="5400000" sy="-100000" algn="bl" rotWithShape="0"/>
                </a:effectLst>
              </a:defRPr>
            </a:lvl1pPr>
          </a:lstStyle>
          <a:p>
            <a:r>
              <a:rPr lang="en-US" dirty="0" smtClean="0"/>
              <a:t>Slide Title</a:t>
            </a:r>
            <a:endParaRPr lang="en-US" dirty="0"/>
          </a:p>
        </p:txBody>
      </p:sp>
      <p:sp>
        <p:nvSpPr>
          <p:cNvPr id="5" name="Content Placeholder 2"/>
          <p:cNvSpPr>
            <a:spLocks noGrp="1"/>
          </p:cNvSpPr>
          <p:nvPr>
            <p:ph idx="1" hasCustomPrompt="1"/>
          </p:nvPr>
        </p:nvSpPr>
        <p:spPr>
          <a:xfrm>
            <a:off x="228600" y="990600"/>
            <a:ext cx="8686800" cy="579646"/>
          </a:xfrm>
          <a:prstGeom prst="rect">
            <a:avLst/>
          </a:prstGeom>
        </p:spPr>
        <p:txBody>
          <a:bodyPr>
            <a:spAutoFit/>
          </a:bodyPr>
          <a:lstStyle>
            <a:lvl1pPr marL="319088" marR="0" indent="-319088" algn="l" defTabSz="914400" rtl="0" eaLnBrk="0" fontAlgn="base" latinLnBrk="0" hangingPunct="0">
              <a:lnSpc>
                <a:spcPct val="100000"/>
              </a:lnSpc>
              <a:spcBef>
                <a:spcPct val="20000"/>
              </a:spcBef>
              <a:spcAft>
                <a:spcPct val="0"/>
              </a:spcAft>
              <a:buClr>
                <a:srgbClr val="46A6BD">
                  <a:lumMod val="40000"/>
                  <a:lumOff val="60000"/>
                </a:srgbClr>
              </a:buClr>
              <a:buSzPct val="70000"/>
              <a:buFont typeface="Wingdings 2" pitchFamily="18" charset="2"/>
              <a:buChar char=""/>
              <a:tabLst/>
              <a:defRPr sz="3000" baseline="0">
                <a:solidFill>
                  <a:schemeClr val="tx1">
                    <a:lumMod val="40000"/>
                    <a:lumOff val="60000"/>
                  </a:schemeClr>
                </a:solidFill>
              </a:defRPr>
            </a:lvl1pPr>
            <a:lvl2pPr>
              <a:lnSpc>
                <a:spcPts val="3800"/>
              </a:lnSpc>
              <a:spcBef>
                <a:spcPts val="600"/>
              </a:spcBef>
              <a:spcAft>
                <a:spcPts val="600"/>
              </a:spcAft>
              <a:buClr>
                <a:srgbClr val="8FD600"/>
              </a:buClr>
              <a:defRPr sz="3000">
                <a:solidFill>
                  <a:schemeClr val="tx1">
                    <a:lumMod val="40000"/>
                    <a:lumOff val="60000"/>
                  </a:schemeClr>
                </a:solidFill>
              </a:defRPr>
            </a:lvl2pPr>
            <a:lvl3pPr>
              <a:lnSpc>
                <a:spcPts val="3800"/>
              </a:lnSpc>
              <a:spcBef>
                <a:spcPts val="600"/>
              </a:spcBef>
              <a:spcAft>
                <a:spcPts val="600"/>
              </a:spcAft>
              <a:buClr>
                <a:srgbClr val="FFAD9F"/>
              </a:buClr>
              <a:defRPr sz="2800">
                <a:solidFill>
                  <a:schemeClr val="tx1">
                    <a:lumMod val="40000"/>
                    <a:lumOff val="60000"/>
                  </a:schemeClr>
                </a:solidFill>
              </a:defRPr>
            </a:lvl3pPr>
            <a:lvl4pPr>
              <a:lnSpc>
                <a:spcPts val="3800"/>
              </a:lnSpc>
              <a:spcBef>
                <a:spcPts val="600"/>
              </a:spcBef>
              <a:spcAft>
                <a:spcPts val="600"/>
              </a:spcAft>
              <a:buClr>
                <a:srgbClr val="FACF82"/>
              </a:buClr>
              <a:defRPr sz="2600">
                <a:solidFill>
                  <a:schemeClr val="tx1">
                    <a:lumMod val="40000"/>
                    <a:lumOff val="60000"/>
                  </a:schemeClr>
                </a:solidFill>
              </a:defRPr>
            </a:lvl4pPr>
            <a:lvl5pPr>
              <a:lnSpc>
                <a:spcPts val="3800"/>
              </a:lnSpc>
              <a:spcBef>
                <a:spcPts val="600"/>
              </a:spcBef>
              <a:spcAft>
                <a:spcPts val="600"/>
              </a:spcAft>
              <a:defRPr sz="2400">
                <a:solidFill>
                  <a:schemeClr val="tx1">
                    <a:lumMod val="40000"/>
                    <a:lumOff val="60000"/>
                  </a:schemeClr>
                </a:solidFill>
              </a:defRPr>
            </a:lvl5pPr>
          </a:lstStyle>
          <a:p>
            <a:pPr marL="319088" marR="0" lvl="0" indent="-319088" algn="l" defTabSz="914400" rtl="0" eaLnBrk="0" fontAlgn="base" latinLnBrk="0" hangingPunct="0">
              <a:lnSpc>
                <a:spcPct val="100000"/>
              </a:lnSpc>
              <a:spcBef>
                <a:spcPct val="20000"/>
              </a:spcBef>
              <a:spcAft>
                <a:spcPct val="0"/>
              </a:spcAft>
              <a:buClr>
                <a:srgbClr val="46A6BD">
                  <a:lumMod val="40000"/>
                  <a:lumOff val="60000"/>
                </a:srgbClr>
              </a:buClr>
              <a:buSzPct val="70000"/>
              <a:buFont typeface="Wingdings 2" pitchFamily="18" charset="2"/>
              <a:buChar char=""/>
              <a:tabLst/>
              <a:defRPr/>
            </a:pPr>
            <a:r>
              <a:rPr kumimoji="0" lang="en-US" sz="3200" b="1" i="0" u="none" strike="noStrike" kern="1200" cap="none" spc="0" normalizeH="0" baseline="0" noProof="0" dirty="0" smtClean="0">
                <a:ln>
                  <a:noFill/>
                </a:ln>
                <a:solidFill>
                  <a:srgbClr val="CCFF66">
                    <a:lumMod val="20000"/>
                    <a:lumOff val="80000"/>
                  </a:srgbClr>
                </a:solidFill>
                <a:effectLst>
                  <a:outerShdw blurRad="38100" dist="38100" dir="2700000" algn="tl">
                    <a:srgbClr val="000000">
                      <a:alpha val="43137"/>
                    </a:srgbClr>
                  </a:outerShdw>
                </a:effectLst>
                <a:uLnTx/>
                <a:uFillTx/>
                <a:latin typeface="+mn-lt"/>
                <a:ea typeface="+mn-ea"/>
                <a:cs typeface="+mn-cs"/>
              </a:rPr>
              <a:t>First Level</a:t>
            </a:r>
          </a:p>
        </p:txBody>
      </p:sp>
      <p:sp>
        <p:nvSpPr>
          <p:cNvPr id="6" name="Text Placeholder 5"/>
          <p:cNvSpPr>
            <a:spLocks noGrp="1"/>
          </p:cNvSpPr>
          <p:nvPr>
            <p:ph type="body" sz="quarter" idx="11" hasCustomPrompt="1"/>
          </p:nvPr>
        </p:nvSpPr>
        <p:spPr>
          <a:xfrm>
            <a:off x="533400" y="1752600"/>
            <a:ext cx="8077200" cy="4708981"/>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lvl1pPr marL="0" indent="0" algn="l">
              <a:spcBef>
                <a:spcPts val="0"/>
              </a:spcBef>
              <a:buNone/>
              <a:defRPr lang="en-US" sz="2000" smtClean="0">
                <a:solidFill>
                  <a:srgbClr val="8CF4F2"/>
                </a:solidFill>
                <a:latin typeface="Consolas" pitchFamily="49" charset="0"/>
                <a:cs typeface="Consolas" pitchFamily="49" charset="0"/>
              </a:defRPr>
            </a:lvl1pPr>
          </a:lstStyle>
          <a:p>
            <a:pPr lvl="0"/>
            <a:r>
              <a:rPr lang="en-US" noProof="1" smtClean="0"/>
              <a:t>Enter source code here</a:t>
            </a:r>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p:txBody>
      </p:sp>
      <p:sp>
        <p:nvSpPr>
          <p:cNvPr id="7" name="Slide Number Placeholder 5"/>
          <p:cNvSpPr>
            <a:spLocks noGrp="1"/>
          </p:cNvSpPr>
          <p:nvPr>
            <p:ph type="sldNum" sz="quarter" idx="10"/>
          </p:nvPr>
        </p:nvSpPr>
        <p:spPr>
          <a:xfrm>
            <a:off x="8610600" y="6553200"/>
            <a:ext cx="457200" cy="228600"/>
          </a:xfrm>
          <a:prstGeom prst="rect">
            <a:avLst/>
          </a:prstGeom>
        </p:spPr>
        <p:txBody>
          <a:bodyPr anchor="ctr" anchorCtr="0"/>
          <a:lstStyle>
            <a:lvl1pPr algn="r">
              <a:defRPr sz="1100"/>
            </a:lvl1pPr>
          </a:lstStyle>
          <a:p>
            <a:pPr>
              <a:defRPr/>
            </a:pPr>
            <a:fld id="{58452FF4-89E3-4D1B-9927-2DBDC00E58D7}" type="slidenum">
              <a:rPr lang="en-US" smtClean="0"/>
              <a:pPr>
                <a:defRPr/>
              </a:pPr>
              <a:t>‹#›</a:t>
            </a:fld>
            <a:endParaRPr lang="en-US" dirty="0"/>
          </a:p>
        </p:txBody>
      </p:sp>
    </p:spTree>
    <p:extLst>
      <p:ext uri="{BB962C8B-B14F-4D97-AF65-F5344CB8AC3E}">
        <p14:creationId xmlns:p14="http://schemas.microsoft.com/office/powerpoint/2010/main" val="31416855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9" name="Title 8"/>
          <p:cNvSpPr>
            <a:spLocks noGrp="1"/>
          </p:cNvSpPr>
          <p:nvPr>
            <p:ph type="ctrTitle" hasCustomPrompt="1"/>
          </p:nvPr>
        </p:nvSpPr>
        <p:spPr>
          <a:xfrm>
            <a:off x="609600" y="2743201"/>
            <a:ext cx="7924800" cy="685800"/>
          </a:xfrm>
          <a:prstGeom prst="rect">
            <a:avLst/>
          </a:prstGeom>
        </p:spPr>
        <p:txBody>
          <a:bodyPr tIns="0" bIns="0" anchor="ctr" anchorCtr="0"/>
          <a:lstStyle>
            <a:lvl1pPr algn="ctr">
              <a:lnSpc>
                <a:spcPts val="5600"/>
              </a:lnSpc>
              <a:defRPr sz="5000" cap="none" baseline="0">
                <a:effectLst>
                  <a:outerShdw blurRad="30000" dist="30000" dir="2700000" algn="tl" rotWithShape="0">
                    <a:schemeClr val="bg2">
                      <a:shade val="45000"/>
                      <a:satMod val="150000"/>
                      <a:alpha val="90000"/>
                    </a:schemeClr>
                  </a:outerShdw>
                  <a:reflection blurRad="12000" stA="20000" endPos="50000" dist="12700" dir="5400000" sy="-100000" algn="bl" rotWithShape="0"/>
                </a:effectLst>
              </a:defRPr>
            </a:lvl1pPr>
          </a:lstStyle>
          <a:p>
            <a:r>
              <a:rPr lang="en-US" dirty="0" smtClean="0"/>
              <a:t>Section Title</a:t>
            </a:r>
            <a:endParaRPr lang="en-US" dirty="0"/>
          </a:p>
        </p:txBody>
      </p:sp>
      <p:sp>
        <p:nvSpPr>
          <p:cNvPr id="17" name="Subtitle 16"/>
          <p:cNvSpPr>
            <a:spLocks noGrp="1"/>
          </p:cNvSpPr>
          <p:nvPr>
            <p:ph type="subTitle" idx="1" hasCustomPrompt="1"/>
          </p:nvPr>
        </p:nvSpPr>
        <p:spPr>
          <a:xfrm>
            <a:off x="609600" y="3469480"/>
            <a:ext cx="7924800" cy="569120"/>
          </a:xfrm>
          <a:prstGeom prst="rect">
            <a:avLst/>
          </a:prstGeom>
        </p:spPr>
        <p:txBody>
          <a:bodyPr lIns="0" tIns="0" rIns="0" bIns="0" anchor="ctr" anchorCtr="0"/>
          <a:lstStyle>
            <a:lvl1pPr marL="0" indent="0" algn="ctr" rtl="0" eaLnBrk="0" fontAlgn="base" hangingPunct="0">
              <a:spcBef>
                <a:spcPct val="20000"/>
              </a:spcBef>
              <a:spcAft>
                <a:spcPct val="0"/>
              </a:spcAft>
              <a:buClr>
                <a:schemeClr val="accent5">
                  <a:lumMod val="40000"/>
                  <a:lumOff val="60000"/>
                </a:schemeClr>
              </a:buClr>
              <a:buSzPct val="70000"/>
              <a:buFont typeface="Wingdings 2" pitchFamily="18" charset="2"/>
              <a:buNone/>
              <a:defRPr lang="en-US" sz="2800" b="1" kern="1200" baseline="0" dirty="0">
                <a:solidFill>
                  <a:srgbClr val="FAF7C8"/>
                </a:solidFill>
                <a:effectLst>
                  <a:outerShdw blurRad="38100" dist="38100" dir="2700000" algn="tl">
                    <a:srgbClr val="000000">
                      <a:alpha val="43137"/>
                    </a:srgbClr>
                  </a:outerShdw>
                </a:effectLst>
                <a:latin typeface="+mn-lt"/>
                <a:ea typeface="+mn-ea"/>
                <a:cs typeface="+mn-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dirty="0" smtClean="0"/>
              <a:t>Section Subtitle</a:t>
            </a:r>
            <a:endParaRPr lang="en-US" dirty="0"/>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Questions Slide">
    <p:spTree>
      <p:nvGrpSpPr>
        <p:cNvPr id="1" name=""/>
        <p:cNvGrpSpPr/>
        <p:nvPr/>
      </p:nvGrpSpPr>
      <p:grpSpPr>
        <a:xfrm>
          <a:off x="0" y="0"/>
          <a:ext cx="0" cy="0"/>
          <a:chOff x="0" y="0"/>
          <a:chExt cx="0" cy="0"/>
        </a:xfrm>
      </p:grpSpPr>
      <p:grpSp>
        <p:nvGrpSpPr>
          <p:cNvPr id="30" name="Group 29"/>
          <p:cNvGrpSpPr/>
          <p:nvPr userDrawn="1"/>
        </p:nvGrpSpPr>
        <p:grpSpPr>
          <a:xfrm>
            <a:off x="130434" y="6373882"/>
            <a:ext cx="1816798" cy="331718"/>
            <a:chOff x="1236228" y="1523999"/>
            <a:chExt cx="4351212" cy="3261410"/>
          </a:xfrm>
          <a:noFill/>
        </p:grpSpPr>
        <p:sp>
          <p:nvSpPr>
            <p:cNvPr id="31" name="TextBox 30">
              <a:hlinkClick r:id="rId2" tooltip="Форум за програмиране и уеб дизайн - дискусии, съвети, въпроси и отговори @ Софтуерна академия на Телерик"/>
            </p:cNvPr>
            <p:cNvSpPr txBox="1"/>
            <p:nvPr userDrawn="1"/>
          </p:nvSpPr>
          <p:spPr>
            <a:xfrm flipH="1">
              <a:off x="3394420" y="1733044"/>
              <a:ext cx="1528760"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форум програмиране, форум уеб дизайн</a:t>
              </a:r>
              <a:endParaRPr lang="bg-BG" sz="200" noProof="1">
                <a:ln w="0">
                  <a:noFill/>
                </a:ln>
                <a:solidFill>
                  <a:schemeClr val="bg1"/>
                </a:solidFill>
                <a:effectLst/>
              </a:endParaRPr>
            </a:p>
          </p:txBody>
        </p:sp>
        <p:sp>
          <p:nvSpPr>
            <p:cNvPr id="32" name="TextBox 31">
              <a:hlinkClick r:id="rId3" tooltip="Курсове и уроци по програмиране, уеб дизайн, разработка на софтуер и информационни технологии - лекции, видео уроци, обучения - безплатно"/>
            </p:cNvPr>
            <p:cNvSpPr txBox="1"/>
            <p:nvPr userDrawn="1"/>
          </p:nvSpPr>
          <p:spPr>
            <a:xfrm flipH="1">
              <a:off x="1350512" y="1528531"/>
              <a:ext cx="2008656" cy="1149887"/>
            </a:xfrm>
            <a:prstGeom prst="rect">
              <a:avLst/>
            </a:prstGeom>
            <a:grpFill/>
          </p:spPr>
          <p:txBody>
            <a:bodyPr wrap="none" rtlCol="0">
              <a:spAutoFit/>
            </a:bodyPr>
            <a:lstStyle/>
            <a:p>
              <a:pPr>
                <a:lnSpc>
                  <a:spcPct val="80000"/>
                </a:lnSpc>
              </a:pPr>
              <a:r>
                <a:rPr lang="bg-BG" sz="200" kern="1200" noProof="1" smtClean="0">
                  <a:ln w="0">
                    <a:noFill/>
                  </a:ln>
                  <a:solidFill>
                    <a:schemeClr val="bg1"/>
                  </a:solidFill>
                  <a:effectLst/>
                  <a:latin typeface="Corbel" pitchFamily="34" charset="0"/>
                  <a:ea typeface="+mn-ea"/>
                  <a:cs typeface="+mn-cs"/>
                </a:rPr>
                <a:t>курсове и уроци по програмиране, уеб дизайн – безплатно</a:t>
              </a:r>
              <a:endParaRPr lang="bg-BG" sz="200" kern="1200" noProof="1">
                <a:ln w="0">
                  <a:noFill/>
                </a:ln>
                <a:solidFill>
                  <a:schemeClr val="bg1"/>
                </a:solidFill>
                <a:effectLst/>
                <a:latin typeface="Corbel" pitchFamily="34" charset="0"/>
                <a:ea typeface="+mn-ea"/>
                <a:cs typeface="+mn-cs"/>
              </a:endParaRPr>
            </a:p>
          </p:txBody>
        </p:sp>
        <p:sp>
          <p:nvSpPr>
            <p:cNvPr id="33" name="TextBox 32">
              <a:hlinkClick r:id="rId4" tooltip="Програмиране за деца - безплатно в Телерик кидс академия"/>
            </p:cNvPr>
            <p:cNvSpPr txBox="1"/>
            <p:nvPr userDrawn="1"/>
          </p:nvSpPr>
          <p:spPr>
            <a:xfrm flipH="1">
              <a:off x="1538277" y="2175145"/>
              <a:ext cx="1816697" cy="1210412"/>
            </a:xfrm>
            <a:prstGeom prst="rect">
              <a:avLst/>
            </a:prstGeom>
            <a:grpFill/>
          </p:spPr>
          <p:txBody>
            <a:bodyPr wrap="none" rtlCol="0">
              <a:spAutoFit/>
            </a:bodyPr>
            <a:lstStyle/>
            <a:p>
              <a:r>
                <a:rPr lang="bg-BG" sz="200" kern="1200" noProof="1" smtClean="0">
                  <a:ln w="0">
                    <a:noFill/>
                  </a:ln>
                  <a:solidFill>
                    <a:schemeClr val="bg1"/>
                  </a:solidFill>
                  <a:effectLst/>
                  <a:latin typeface="Corbel" pitchFamily="34" charset="0"/>
                  <a:ea typeface="+mn-ea"/>
                  <a:cs typeface="+mn-cs"/>
                </a:rPr>
                <a:t>програмиране за деца – безплатни курсове и уроци</a:t>
              </a:r>
              <a:endParaRPr lang="bg-BG" sz="200" kern="1200" noProof="1">
                <a:ln w="0">
                  <a:noFill/>
                </a:ln>
                <a:solidFill>
                  <a:schemeClr val="bg1"/>
                </a:solidFill>
                <a:effectLst/>
                <a:latin typeface="Corbel" pitchFamily="34" charset="0"/>
                <a:ea typeface="+mn-ea"/>
                <a:cs typeface="+mn-cs"/>
              </a:endParaRPr>
            </a:p>
          </p:txBody>
        </p:sp>
        <p:sp>
          <p:nvSpPr>
            <p:cNvPr id="34" name="TextBox 33">
              <a:hlinkClick r:id="rId5" tooltip="Безплатен SEO курс - оптимизация за търсачки, уроци по SEO"/>
            </p:cNvPr>
            <p:cNvSpPr txBox="1"/>
            <p:nvPr userDrawn="1"/>
          </p:nvSpPr>
          <p:spPr>
            <a:xfrm flipH="1">
              <a:off x="1660733" y="2421354"/>
              <a:ext cx="1697683" cy="1210412"/>
            </a:xfrm>
            <a:prstGeom prst="rect">
              <a:avLst/>
            </a:prstGeom>
            <a:grpFill/>
          </p:spPr>
          <p:txBody>
            <a:bodyPr wrap="none" rtlCol="0">
              <a:spAutoFit/>
            </a:bodyPr>
            <a:lstStyle>
              <a:defPPr>
                <a:defRPr lang="en-US"/>
              </a:defPPr>
              <a:lvl1pPr lvl="0">
                <a:defRPr sz="1200"/>
              </a:lvl1pPr>
            </a:lstStyle>
            <a:p>
              <a:pPr lvl="0" algn="l"/>
              <a:r>
                <a:rPr lang="bg-BG" sz="200" noProof="1" smtClean="0">
                  <a:ln w="0">
                    <a:noFill/>
                  </a:ln>
                  <a:solidFill>
                    <a:schemeClr val="bg1"/>
                  </a:solidFill>
                  <a:effectLst/>
                </a:rPr>
                <a:t>безплатен SEO курс - оптимизация за търсачки</a:t>
              </a:r>
              <a:endParaRPr lang="bg-BG" sz="200" noProof="1">
                <a:ln w="0">
                  <a:noFill/>
                </a:ln>
                <a:solidFill>
                  <a:schemeClr val="bg1"/>
                </a:solidFill>
                <a:effectLst/>
              </a:endParaRPr>
            </a:p>
          </p:txBody>
        </p:sp>
        <p:sp>
          <p:nvSpPr>
            <p:cNvPr id="35" name="TextBox 34">
              <a:hlinkClick r:id="rId6" tooltip="Безплатен курс &quot;Уеб дизайн с HTML, CSS и JavaScript&quot; - уроци по правене на уеб сайтове, HTML, CSS, Photoshop, JavaScript и CMS системи"/>
            </p:cNvPr>
            <p:cNvSpPr txBox="1"/>
            <p:nvPr userDrawn="1"/>
          </p:nvSpPr>
          <p:spPr>
            <a:xfrm flipH="1">
              <a:off x="1448482" y="2878556"/>
              <a:ext cx="1908837"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уроци по уеб дизайн, HTML, CSS, JavaScript, Photoshop</a:t>
              </a:r>
              <a:endParaRPr lang="bg-BG" sz="200" noProof="1">
                <a:ln w="0">
                  <a:noFill/>
                </a:ln>
                <a:solidFill>
                  <a:schemeClr val="bg1"/>
                </a:solidFill>
                <a:effectLst/>
              </a:endParaRPr>
            </a:p>
          </p:txBody>
        </p:sp>
        <p:sp>
          <p:nvSpPr>
            <p:cNvPr id="36" name="TextBox 35">
              <a:hlinkClick r:id="rId7" tooltip="Училищна софтуерна академия - безплатни уроци по програмиране и уеб дизайн"/>
            </p:cNvPr>
            <p:cNvSpPr txBox="1"/>
            <p:nvPr userDrawn="1"/>
          </p:nvSpPr>
          <p:spPr>
            <a:xfrm flipH="1">
              <a:off x="1636239" y="1946534"/>
              <a:ext cx="1747592" cy="1210412"/>
            </a:xfrm>
            <a:prstGeom prst="rect">
              <a:avLst/>
            </a:prstGeom>
            <a:grpFill/>
          </p:spPr>
          <p:txBody>
            <a:bodyPr wrap="none" rtlCol="0">
              <a:spAutoFit/>
            </a:bodyPr>
            <a:lstStyle/>
            <a:p>
              <a:pPr algn="l"/>
              <a:r>
                <a:rPr lang="bg-BG" sz="200" kern="1200" noProof="1" smtClean="0">
                  <a:ln w="0">
                    <a:noFill/>
                  </a:ln>
                  <a:solidFill>
                    <a:schemeClr val="bg1"/>
                  </a:solidFill>
                  <a:effectLst/>
                  <a:latin typeface="Corbel" pitchFamily="34" charset="0"/>
                  <a:ea typeface="+mn-ea"/>
                  <a:cs typeface="+mn-cs"/>
                </a:rPr>
                <a:t>уроци по програмиране и уеб дизайн за ученици</a:t>
              </a:r>
              <a:endParaRPr lang="bg-BG" sz="200" kern="1200" noProof="1">
                <a:ln w="0">
                  <a:noFill/>
                </a:ln>
                <a:solidFill>
                  <a:schemeClr val="bg1"/>
                </a:solidFill>
                <a:effectLst/>
                <a:latin typeface="Corbel" pitchFamily="34" charset="0"/>
                <a:ea typeface="+mn-ea"/>
                <a:cs typeface="+mn-cs"/>
              </a:endParaRPr>
            </a:p>
          </p:txBody>
        </p:sp>
        <p:sp>
          <p:nvSpPr>
            <p:cNvPr id="37" name="TextBox 36">
              <a:hlinkClick r:id="rId8" tooltip="Безплатен курс &quot;Програмиране с ASP.NET MVC&quot; - уеб технологии, бази данни, C#, .NET, ASP.NET MVC"/>
            </p:cNvPr>
            <p:cNvSpPr txBox="1"/>
            <p:nvPr userDrawn="1"/>
          </p:nvSpPr>
          <p:spPr>
            <a:xfrm flipH="1">
              <a:off x="3402824" y="2230065"/>
              <a:ext cx="1939551"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ASP.NET MVC курс – HTML, SQL, C#, .NET, ASP.NET MVC</a:t>
              </a:r>
              <a:endParaRPr lang="bg-BG" sz="200" noProof="1">
                <a:ln w="0">
                  <a:noFill/>
                </a:ln>
                <a:solidFill>
                  <a:schemeClr val="bg1"/>
                </a:solidFill>
                <a:effectLst/>
              </a:endParaRPr>
            </a:p>
          </p:txBody>
        </p:sp>
        <p:sp>
          <p:nvSpPr>
            <p:cNvPr id="38" name="TextBox 37">
              <a:hlinkClick r:id="rId9" tooltip="Безплатен курс &quot;Разработка на софтуер в Cloud среда&quot; - AppEngine, AWS, Azure"/>
            </p:cNvPr>
            <p:cNvSpPr txBox="1"/>
            <p:nvPr userDrawn="1"/>
          </p:nvSpPr>
          <p:spPr>
            <a:xfrm flipH="1">
              <a:off x="1440310" y="3574997"/>
              <a:ext cx="1881966" cy="1210412"/>
            </a:xfrm>
            <a:prstGeom prst="rect">
              <a:avLst/>
            </a:prstGeom>
            <a:grpFill/>
          </p:spPr>
          <p:txBody>
            <a:bodyPr wrap="none" rtlCol="0">
              <a:spAutoFit/>
            </a:bodyPr>
            <a:lstStyle/>
            <a:p>
              <a:r>
                <a:rPr lang="bg-BG" sz="200" kern="1200" noProof="1" smtClean="0">
                  <a:ln w="0">
                    <a:noFill/>
                  </a:ln>
                  <a:solidFill>
                    <a:schemeClr val="bg1"/>
                  </a:solidFill>
                  <a:effectLst/>
                  <a:latin typeface="Corbel" pitchFamily="34" charset="0"/>
                  <a:ea typeface="+mn-ea"/>
                  <a:cs typeface="+mn-cs"/>
                </a:rPr>
                <a:t>безплатен курс "Разработка на софтуер в cloud среда"</a:t>
              </a:r>
              <a:endParaRPr lang="bg-BG" sz="200" kern="1200" noProof="1">
                <a:ln w="0">
                  <a:noFill/>
                </a:ln>
                <a:solidFill>
                  <a:schemeClr val="bg1"/>
                </a:solidFill>
                <a:effectLst/>
                <a:latin typeface="Corbel" pitchFamily="34" charset="0"/>
                <a:ea typeface="+mn-ea"/>
                <a:cs typeface="+mn-cs"/>
              </a:endParaRPr>
            </a:p>
          </p:txBody>
        </p:sp>
        <p:sp>
          <p:nvSpPr>
            <p:cNvPr id="39" name="TextBox 38">
              <a:hlinkClick r:id="rId10" tooltip="BG Coder - онлайн състезателна система - тренировки за състезания по програмиране - online judge"/>
            </p:cNvPr>
            <p:cNvSpPr txBox="1"/>
            <p:nvPr userDrawn="1"/>
          </p:nvSpPr>
          <p:spPr>
            <a:xfrm flipH="1">
              <a:off x="3389110" y="1523999"/>
              <a:ext cx="1874287"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BG Coder - онлайн състезателна система - online judge</a:t>
              </a:r>
              <a:endParaRPr lang="bg-BG" sz="200" noProof="1">
                <a:ln w="0">
                  <a:noFill/>
                </a:ln>
                <a:solidFill>
                  <a:schemeClr val="bg1"/>
                </a:solidFill>
                <a:effectLst/>
              </a:endParaRPr>
            </a:p>
          </p:txBody>
        </p:sp>
        <p:sp>
          <p:nvSpPr>
            <p:cNvPr id="40" name="TextBox 39">
              <a:hlinkClick r:id="rId11" tooltip="Светлин Наков - курсове и уроци по програмиране, уеб дизайн, книги, обучения - безплатно"/>
            </p:cNvPr>
            <p:cNvSpPr txBox="1"/>
            <p:nvPr userDrawn="1"/>
          </p:nvSpPr>
          <p:spPr>
            <a:xfrm flipH="1">
              <a:off x="1236228" y="2649965"/>
              <a:ext cx="2123831"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курсове и уроци по програмиране, книги – безплатно от Наков</a:t>
              </a:r>
              <a:endParaRPr lang="bg-BG" sz="200" noProof="1">
                <a:ln w="0">
                  <a:noFill/>
                </a:ln>
                <a:solidFill>
                  <a:schemeClr val="bg1"/>
                </a:solidFill>
                <a:effectLst/>
              </a:endParaRPr>
            </a:p>
          </p:txBody>
        </p:sp>
        <p:sp>
          <p:nvSpPr>
            <p:cNvPr id="41" name="TextBox 40">
              <a:hlinkClick r:id="rId12" tooltip="Безплатен курс &quot;Качествен програмен код&quot;"/>
            </p:cNvPr>
            <p:cNvSpPr txBox="1"/>
            <p:nvPr userDrawn="1"/>
          </p:nvSpPr>
          <p:spPr>
            <a:xfrm flipH="1">
              <a:off x="1766855" y="3335748"/>
              <a:ext cx="1594026" cy="1210412"/>
            </a:xfrm>
            <a:prstGeom prst="rect">
              <a:avLst/>
            </a:prstGeom>
            <a:grpFill/>
          </p:spPr>
          <p:txBody>
            <a:bodyPr wrap="none" rtlCol="0">
              <a:spAutoFit/>
            </a:bodyPr>
            <a:lstStyle/>
            <a:p>
              <a:r>
                <a:rPr lang="bg-BG" sz="200" kern="1200" noProof="1" smtClean="0">
                  <a:ln w="0">
                    <a:noFill/>
                  </a:ln>
                  <a:solidFill>
                    <a:schemeClr val="bg1"/>
                  </a:solidFill>
                  <a:effectLst/>
                  <a:latin typeface="Corbel" pitchFamily="34" charset="0"/>
                  <a:ea typeface="+mn-ea"/>
                  <a:cs typeface="+mn-cs"/>
                </a:rPr>
                <a:t>безплатен курс "Качествен програмен код"</a:t>
              </a:r>
              <a:endParaRPr lang="bg-BG" sz="200" kern="1200" noProof="1">
                <a:ln w="0">
                  <a:noFill/>
                </a:ln>
                <a:solidFill>
                  <a:schemeClr val="bg1"/>
                </a:solidFill>
                <a:effectLst/>
                <a:latin typeface="Corbel" pitchFamily="34" charset="0"/>
                <a:ea typeface="+mn-ea"/>
                <a:cs typeface="+mn-cs"/>
              </a:endParaRPr>
            </a:p>
          </p:txBody>
        </p:sp>
        <p:sp>
          <p:nvSpPr>
            <p:cNvPr id="42" name="TextBox 41">
              <a:hlinkClick r:id="rId13" tooltip="Алго академия - Академия по алгоритмично програмиране - безплатни уроци по алгоритми и структури от данни, състезателно програмиране и състезания"/>
            </p:cNvPr>
            <p:cNvSpPr txBox="1"/>
            <p:nvPr userDrawn="1"/>
          </p:nvSpPr>
          <p:spPr>
            <a:xfrm flipH="1">
              <a:off x="3407676" y="2461282"/>
              <a:ext cx="1977943"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алго академия – състезателно програмиране, състезания</a:t>
              </a:r>
              <a:endParaRPr lang="bg-BG" sz="200" noProof="1">
                <a:ln w="0">
                  <a:noFill/>
                </a:ln>
                <a:solidFill>
                  <a:schemeClr val="bg1"/>
                </a:solidFill>
                <a:effectLst/>
              </a:endParaRPr>
            </a:p>
          </p:txBody>
        </p:sp>
        <p:sp>
          <p:nvSpPr>
            <p:cNvPr id="43" name="TextBox 42">
              <a:hlinkClick r:id="rId14" tooltip="Безплатен ASP.NET курс - уеб програмиране, бази данни, C#, .NET, ASP.NET"/>
            </p:cNvPr>
            <p:cNvSpPr txBox="1"/>
            <p:nvPr userDrawn="1"/>
          </p:nvSpPr>
          <p:spPr>
            <a:xfrm flipH="1">
              <a:off x="3406019" y="1985429"/>
              <a:ext cx="2181421"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ASP.NET курс - уеб програмиране, бази данни, C#, .NET, ASP.NET</a:t>
              </a:r>
              <a:endParaRPr lang="bg-BG" sz="200" noProof="1">
                <a:ln w="0">
                  <a:noFill/>
                </a:ln>
                <a:solidFill>
                  <a:schemeClr val="bg1"/>
                </a:solidFill>
                <a:effectLst/>
              </a:endParaRPr>
            </a:p>
          </p:txBody>
        </p:sp>
        <p:sp>
          <p:nvSpPr>
            <p:cNvPr id="44" name="TextBox 43">
              <a:hlinkClick r:id="rId15" tooltip="Софтуерна академия на Телерик - безплатни курсове и уроци по програмиране"/>
            </p:cNvPr>
            <p:cNvSpPr txBox="1"/>
            <p:nvPr userDrawn="1"/>
          </p:nvSpPr>
          <p:spPr>
            <a:xfrm flipH="1">
              <a:off x="1504800" y="1717933"/>
              <a:ext cx="1901159" cy="1210412"/>
            </a:xfrm>
            <a:prstGeom prst="rect">
              <a:avLst/>
            </a:prstGeom>
            <a:grpFill/>
          </p:spPr>
          <p:txBody>
            <a:bodyPr wrap="none" rtlCol="0">
              <a:spAutoFit/>
            </a:bodyPr>
            <a:lstStyle>
              <a:defPPr>
                <a:defRPr lang="en-US"/>
              </a:defPPr>
              <a:lvl1pPr>
                <a:defRPr sz="1200"/>
              </a:lvl1pPr>
            </a:lstStyle>
            <a:p>
              <a:pPr lvl="0" algn="l"/>
              <a:r>
                <a:rPr lang="bg-BG" sz="200" noProof="1" smtClean="0">
                  <a:ln w="0">
                    <a:noFill/>
                  </a:ln>
                  <a:solidFill>
                    <a:schemeClr val="bg1"/>
                  </a:solidFill>
                  <a:effectLst/>
                </a:rPr>
                <a:t>курсове и уроци по </a:t>
              </a:r>
              <a:r>
                <a:rPr lang="bg-BG" sz="200" kern="1200" noProof="1" smtClean="0">
                  <a:ln w="0">
                    <a:noFill/>
                  </a:ln>
                  <a:solidFill>
                    <a:schemeClr val="bg1"/>
                  </a:solidFill>
                  <a:effectLst/>
                  <a:latin typeface="Corbel" pitchFamily="34" charset="0"/>
                  <a:ea typeface="+mn-ea"/>
                  <a:cs typeface="+mn-cs"/>
                </a:rPr>
                <a:t>програмиране – Телерик академия</a:t>
              </a:r>
              <a:endParaRPr lang="bg-BG" sz="200" kern="1200" noProof="1">
                <a:ln w="0">
                  <a:noFill/>
                </a:ln>
                <a:solidFill>
                  <a:schemeClr val="bg1"/>
                </a:solidFill>
                <a:effectLst/>
                <a:latin typeface="Corbel" pitchFamily="34" charset="0"/>
                <a:ea typeface="+mn-ea"/>
                <a:cs typeface="+mn-cs"/>
              </a:endParaRPr>
            </a:p>
          </p:txBody>
        </p:sp>
        <p:sp>
          <p:nvSpPr>
            <p:cNvPr id="45" name="TextBox 44">
              <a:hlinkClick r:id="rId16" tooltip="Безплатен курс &quot;Разработка на мобилни приложения&quot; - iPhone, Android, Windows Phone, PhoneGap, HTML5, jQuery, AJAX"/>
            </p:cNvPr>
            <p:cNvSpPr txBox="1"/>
            <p:nvPr userDrawn="1"/>
          </p:nvSpPr>
          <p:spPr>
            <a:xfrm flipH="1">
              <a:off x="3404043" y="2718405"/>
              <a:ext cx="2058568"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курс мобилни приложения с iPhone, Android, WP7, PhoneGap</a:t>
              </a:r>
              <a:endParaRPr lang="bg-BG" sz="200" noProof="1">
                <a:ln w="0">
                  <a:noFill/>
                </a:ln>
                <a:solidFill>
                  <a:schemeClr val="bg1"/>
                </a:solidFill>
                <a:effectLst/>
              </a:endParaRPr>
            </a:p>
          </p:txBody>
        </p:sp>
        <p:sp>
          <p:nvSpPr>
            <p:cNvPr id="46" name="TextBox 45">
              <a:hlinkClick r:id="rId17" tooltip="Free C# Programming Book by Svetlin Nakov - безплатна C# книга от Светлин Наков, книга C#, книга Java, безплатна книга"/>
            </p:cNvPr>
            <p:cNvSpPr txBox="1"/>
            <p:nvPr userDrawn="1"/>
          </p:nvSpPr>
          <p:spPr>
            <a:xfrm flipH="1">
              <a:off x="1440317" y="3117785"/>
              <a:ext cx="1901159" cy="1210412"/>
            </a:xfrm>
            <a:prstGeom prst="rect">
              <a:avLst/>
            </a:prstGeom>
            <a:grpFill/>
          </p:spPr>
          <p:txBody>
            <a:bodyPr wrap="none" rtlCol="0">
              <a:spAutoFit/>
            </a:bodyPr>
            <a:lstStyle/>
            <a:p>
              <a:r>
                <a:rPr lang="bg-BG" sz="200" kern="1200" noProof="1" smtClean="0">
                  <a:ln w="0">
                    <a:noFill/>
                  </a:ln>
                  <a:solidFill>
                    <a:schemeClr val="bg1"/>
                  </a:solidFill>
                  <a:effectLst/>
                  <a:latin typeface="Corbel" pitchFamily="34" charset="0"/>
                  <a:ea typeface="+mn-ea"/>
                  <a:cs typeface="+mn-cs"/>
                </a:rPr>
                <a:t>free C# book, безплатна книга C#, книга Java, книга C#</a:t>
              </a:r>
              <a:endParaRPr lang="bg-BG" sz="200" kern="1200" noProof="1">
                <a:ln w="0">
                  <a:noFill/>
                </a:ln>
                <a:solidFill>
                  <a:schemeClr val="bg1"/>
                </a:solidFill>
                <a:effectLst/>
                <a:latin typeface="Corbel" pitchFamily="34" charset="0"/>
                <a:ea typeface="+mn-ea"/>
                <a:cs typeface="+mn-cs"/>
              </a:endParaRPr>
            </a:p>
          </p:txBody>
        </p:sp>
        <p:sp>
          <p:nvSpPr>
            <p:cNvPr id="47" name="TextBox 46">
              <a:hlinkClick r:id="rId18" tooltip="Дончо Минков - сайт за програмиране"/>
            </p:cNvPr>
            <p:cNvSpPr txBox="1"/>
            <p:nvPr userDrawn="1"/>
          </p:nvSpPr>
          <p:spPr>
            <a:xfrm flipH="1">
              <a:off x="3401370" y="2963513"/>
              <a:ext cx="1475012" cy="1210412"/>
            </a:xfrm>
            <a:prstGeom prst="rect">
              <a:avLst/>
            </a:prstGeom>
            <a:grpFill/>
          </p:spPr>
          <p:txBody>
            <a:bodyPr wrap="none" rtlCol="0">
              <a:spAutoFit/>
            </a:bodyPr>
            <a:lstStyle>
              <a:defPPr>
                <a:defRPr lang="en-US"/>
              </a:defPPr>
              <a:lvl1pPr>
                <a:defRPr sz="1600">
                  <a:ln w="0">
                    <a:solidFill>
                      <a:schemeClr val="tx1"/>
                    </a:solidFill>
                  </a:ln>
                  <a:effectLst/>
                </a:defRPr>
              </a:lvl1pPr>
            </a:lstStyle>
            <a:p>
              <a:pPr lvl="0"/>
              <a:r>
                <a:rPr lang="bg-BG" sz="200" noProof="1" smtClean="0">
                  <a:ln w="0">
                    <a:noFill/>
                  </a:ln>
                  <a:solidFill>
                    <a:schemeClr val="bg1"/>
                  </a:solidFill>
                </a:rPr>
                <a:t>Дончо Минков - сайт за програмиране</a:t>
              </a:r>
              <a:endParaRPr lang="bg-BG" sz="200" noProof="1">
                <a:ln w="0">
                  <a:noFill/>
                </a:ln>
                <a:solidFill>
                  <a:schemeClr val="bg1"/>
                </a:solidFill>
              </a:endParaRPr>
            </a:p>
          </p:txBody>
        </p:sp>
        <p:sp>
          <p:nvSpPr>
            <p:cNvPr id="48" name="TextBox 47">
              <a:hlinkClick r:id="rId19" tooltip="Николай Костов - блог за програмиране"/>
            </p:cNvPr>
            <p:cNvSpPr txBox="1"/>
            <p:nvPr userDrawn="1"/>
          </p:nvSpPr>
          <p:spPr>
            <a:xfrm flipH="1">
              <a:off x="3401423" y="3217864"/>
              <a:ext cx="1513403" cy="1210412"/>
            </a:xfrm>
            <a:prstGeom prst="rect">
              <a:avLst/>
            </a:prstGeom>
            <a:grpFill/>
          </p:spPr>
          <p:txBody>
            <a:bodyPr wrap="none" rtlCol="0">
              <a:spAutoFit/>
            </a:bodyPr>
            <a:lstStyle/>
            <a:p>
              <a:pPr algn="l"/>
              <a:r>
                <a:rPr lang="bg-BG" sz="200" kern="1200" noProof="1" smtClean="0">
                  <a:ln w="0">
                    <a:noFill/>
                  </a:ln>
                  <a:solidFill>
                    <a:schemeClr val="bg1"/>
                  </a:solidFill>
                  <a:effectLst/>
                  <a:latin typeface="Corbel" pitchFamily="34" charset="0"/>
                  <a:ea typeface="+mn-ea"/>
                  <a:cs typeface="+mn-cs"/>
                </a:rPr>
                <a:t>Николай Костов - блог за програмиране</a:t>
              </a:r>
              <a:endParaRPr lang="bg-BG" sz="200" kern="1200" noProof="1">
                <a:ln w="0">
                  <a:noFill/>
                </a:ln>
                <a:solidFill>
                  <a:schemeClr val="bg1"/>
                </a:solidFill>
                <a:effectLst/>
                <a:latin typeface="Corbel" pitchFamily="34" charset="0"/>
                <a:ea typeface="+mn-ea"/>
                <a:cs typeface="+mn-cs"/>
              </a:endParaRPr>
            </a:p>
          </p:txBody>
        </p:sp>
        <p:sp>
          <p:nvSpPr>
            <p:cNvPr id="49" name="TextBox 48">
              <a:hlinkClick r:id="rId20" tooltip="безплатен C# курс в софтуерната академия на Наков"/>
            </p:cNvPr>
            <p:cNvSpPr txBox="1"/>
            <p:nvPr userDrawn="1"/>
          </p:nvSpPr>
          <p:spPr>
            <a:xfrm flipH="1">
              <a:off x="3398079" y="3548402"/>
              <a:ext cx="1359837" cy="1210412"/>
            </a:xfrm>
            <a:prstGeom prst="rect">
              <a:avLst/>
            </a:prstGeom>
            <a:grpFill/>
          </p:spPr>
          <p:txBody>
            <a:bodyPr wrap="none" rtlCol="0">
              <a:spAutoFit/>
            </a:bodyPr>
            <a:lstStyle>
              <a:defPPr>
                <a:defRPr lang="en-US"/>
              </a:defPPr>
              <a:lvl1pPr>
                <a:defRPr sz="1600">
                  <a:ln w="0">
                    <a:solidFill>
                      <a:schemeClr val="tx1"/>
                    </a:solidFill>
                  </a:ln>
                  <a:effectLst/>
                </a:defRPr>
              </a:lvl1pPr>
            </a:lstStyle>
            <a:p>
              <a:pPr lvl="0"/>
              <a:r>
                <a:rPr lang="bg-BG" sz="200" noProof="1" smtClean="0">
                  <a:ln w="0">
                    <a:noFill/>
                  </a:ln>
                  <a:solidFill>
                    <a:schemeClr val="bg1"/>
                  </a:solidFill>
                </a:rPr>
                <a:t>C# курс, програмиране, безплатно</a:t>
              </a:r>
              <a:endParaRPr lang="bg-BG" sz="200" noProof="1">
                <a:ln w="0">
                  <a:noFill/>
                </a:ln>
                <a:solidFill>
                  <a:schemeClr val="bg1"/>
                </a:solidFill>
              </a:endParaRPr>
            </a:p>
          </p:txBody>
        </p:sp>
      </p:grpSp>
      <p:sp>
        <p:nvSpPr>
          <p:cNvPr id="7" name="Title 1"/>
          <p:cNvSpPr>
            <a:spLocks noGrp="1"/>
          </p:cNvSpPr>
          <p:nvPr>
            <p:ph type="title" hasCustomPrompt="1"/>
          </p:nvPr>
        </p:nvSpPr>
        <p:spPr>
          <a:xfrm>
            <a:off x="1828800" y="152400"/>
            <a:ext cx="7086600" cy="838200"/>
          </a:xfrm>
          <a:prstGeom prst="rect">
            <a:avLst/>
          </a:prstGeom>
        </p:spPr>
        <p:txBody>
          <a:bodyPr anchor="ctr" anchorCtr="0">
            <a:noAutofit/>
          </a:bodyPr>
          <a:lstStyle>
            <a:lvl1pPr algn="r" rtl="0" eaLnBrk="0" fontAlgn="base" hangingPunct="0">
              <a:lnSpc>
                <a:spcPts val="4000"/>
              </a:lnSpc>
              <a:spcBef>
                <a:spcPct val="0"/>
              </a:spcBef>
              <a:spcAft>
                <a:spcPct val="0"/>
              </a:spcAft>
              <a:defRPr lang="en-US" sz="4000" b="1" kern="1200" baseline="0" dirty="0">
                <a:ln w="500">
                  <a:noFill/>
                </a:ln>
                <a:solidFill>
                  <a:schemeClr val="tx2"/>
                </a:solidFill>
                <a:effectLst>
                  <a:outerShdw blurRad="38100" dist="38100" dir="2700000" algn="tl">
                    <a:srgbClr val="000000">
                      <a:alpha val="43137"/>
                    </a:srgbClr>
                  </a:outerShdw>
                  <a:reflection blurRad="12700" stA="20000" endPos="50000" dist="12700" dir="5400000" sy="-100000" algn="bl" rotWithShape="0"/>
                </a:effectLst>
                <a:latin typeface="+mj-lt"/>
                <a:ea typeface="+mj-ea"/>
                <a:cs typeface="+mj-cs"/>
              </a:defRPr>
            </a:lvl1pPr>
          </a:lstStyle>
          <a:p>
            <a:r>
              <a:rPr lang="en-US" dirty="0" smtClean="0"/>
              <a:t>Presentation Title</a:t>
            </a:r>
            <a:endParaRPr lang="en-US" dirty="0"/>
          </a:p>
        </p:txBody>
      </p:sp>
      <p:sp>
        <p:nvSpPr>
          <p:cNvPr id="9" name="TextBox 8">
            <a:hlinkClick r:id="rId2" tooltip="Форум за програмиране и уеб дизайн - дискусии, съвети, въпроси и отговори @ Софтуерна академия на Телерик"/>
          </p:cNvPr>
          <p:cNvSpPr txBox="1"/>
          <p:nvPr userDrawn="1"/>
        </p:nvSpPr>
        <p:spPr>
          <a:xfrm rot="12041701" flipH="1">
            <a:off x="7471619" y="3840481"/>
            <a:ext cx="890352" cy="1569660"/>
          </a:xfrm>
          <a:prstGeom prst="rect">
            <a:avLst/>
          </a:prstGeom>
          <a:noFill/>
        </p:spPr>
        <p:txBody>
          <a:bodyPr wrap="square" rtlCol="0">
            <a:spAutoFit/>
            <a:scene3d>
              <a:camera prst="orthographicFront"/>
              <a:lightRig rig="threePt" dir="t"/>
            </a:scene3d>
            <a:sp3d extrusionH="57150">
              <a:bevelT w="38100" h="38100"/>
            </a:sp3d>
          </a:bodyPr>
          <a:lstStyle/>
          <a:p>
            <a:r>
              <a:rPr lang="en-US" sz="9600" b="1" dirty="0" smtClean="0">
                <a:solidFill>
                  <a:schemeClr val="tx1">
                    <a:lumMod val="75000"/>
                  </a:schemeClr>
                </a:solidFill>
                <a:effectLst>
                  <a:reflection blurRad="6350" stA="55000" endA="300" endPos="45500" dir="5400000" sy="-100000" algn="bl" rotWithShape="0"/>
                </a:effectLst>
              </a:rPr>
              <a:t>?</a:t>
            </a:r>
            <a:endParaRPr lang="en-US" sz="9600" b="1" dirty="0">
              <a:solidFill>
                <a:schemeClr val="tx1">
                  <a:lumMod val="75000"/>
                </a:schemeClr>
              </a:solidFill>
              <a:effectLst>
                <a:reflection blurRad="6350" stA="55000" endA="300" endPos="45500" dir="5400000" sy="-100000" algn="bl" rotWithShape="0"/>
              </a:effectLst>
            </a:endParaRPr>
          </a:p>
        </p:txBody>
      </p:sp>
      <p:sp>
        <p:nvSpPr>
          <p:cNvPr id="11" name="TextBox 10">
            <a:hlinkClick r:id="rId4" tooltip="Програмиране за деца - безплатно в Телерик кидс академия"/>
          </p:cNvPr>
          <p:cNvSpPr txBox="1"/>
          <p:nvPr userDrawn="1"/>
        </p:nvSpPr>
        <p:spPr>
          <a:xfrm rot="9535351" flipH="1">
            <a:off x="923386" y="1861198"/>
            <a:ext cx="673363" cy="1446550"/>
          </a:xfrm>
          <a:prstGeom prst="rect">
            <a:avLst/>
          </a:prstGeom>
          <a:noFill/>
        </p:spPr>
        <p:txBody>
          <a:bodyPr wrap="square" rtlCol="0">
            <a:spAutoFit/>
            <a:scene3d>
              <a:camera prst="isometricOffAxis1Right"/>
              <a:lightRig rig="threePt" dir="t"/>
            </a:scene3d>
            <a:sp3d extrusionH="57150">
              <a:bevelT w="38100" h="38100"/>
            </a:sp3d>
          </a:bodyPr>
          <a:lstStyle/>
          <a:p>
            <a:r>
              <a:rPr lang="en-US" sz="8800" dirty="0" smtClean="0">
                <a:solidFill>
                  <a:schemeClr val="accent5">
                    <a:lumMod val="60000"/>
                    <a:lumOff val="40000"/>
                  </a:schemeClr>
                </a:solidFill>
                <a:effectLst>
                  <a:reflection blurRad="6350" stA="55000" endA="300" endPos="45500" dir="5400000" sy="-100000" algn="bl" rotWithShape="0"/>
                </a:effectLst>
              </a:rPr>
              <a:t>?</a:t>
            </a:r>
            <a:endParaRPr lang="en-US" sz="8800" dirty="0">
              <a:solidFill>
                <a:schemeClr val="accent5">
                  <a:lumMod val="60000"/>
                  <a:lumOff val="40000"/>
                </a:schemeClr>
              </a:solidFill>
              <a:effectLst>
                <a:reflection blurRad="6350" stA="55000" endA="300" endPos="45500" dir="5400000" sy="-100000" algn="bl" rotWithShape="0"/>
              </a:effectLst>
            </a:endParaRPr>
          </a:p>
        </p:txBody>
      </p:sp>
      <p:sp>
        <p:nvSpPr>
          <p:cNvPr id="12" name="TextBox 11">
            <a:hlinkClick r:id="rId5" tooltip="Безплатен SEO курс - оптимизация за търсачки, уроци по SEO"/>
          </p:cNvPr>
          <p:cNvSpPr txBox="1"/>
          <p:nvPr userDrawn="1"/>
        </p:nvSpPr>
        <p:spPr>
          <a:xfrm rot="16938170" flipH="1">
            <a:off x="4905823" y="966542"/>
            <a:ext cx="859648" cy="1992899"/>
          </a:xfrm>
          <a:prstGeom prst="rect">
            <a:avLst/>
          </a:prstGeom>
          <a:noFill/>
        </p:spPr>
        <p:txBody>
          <a:bodyPr wrap="square" rtlCol="0">
            <a:spAutoFit/>
            <a:scene3d>
              <a:camera prst="orthographicFront"/>
              <a:lightRig rig="threePt" dir="t"/>
            </a:scene3d>
            <a:sp3d extrusionH="57150">
              <a:bevelT w="38100" h="38100"/>
            </a:sp3d>
          </a:bodyPr>
          <a:lstStyle/>
          <a:p>
            <a:r>
              <a:rPr lang="en-US" sz="11500" b="1" dirty="0" smtClean="0">
                <a:solidFill>
                  <a:srgbClr val="FF831D"/>
                </a:solidFill>
                <a:effectLst>
                  <a:reflection blurRad="6350" stA="55000" endA="300" endPos="45500" dir="5400000" sy="-100000" algn="bl" rotWithShape="0"/>
                </a:effectLst>
              </a:rPr>
              <a:t>?</a:t>
            </a:r>
            <a:endParaRPr lang="en-US" sz="11500" b="1" dirty="0">
              <a:solidFill>
                <a:srgbClr val="FF831D"/>
              </a:solidFill>
              <a:effectLst>
                <a:reflection blurRad="6350" stA="55000" endA="300" endPos="45500" dir="5400000" sy="-100000" algn="bl" rotWithShape="0"/>
              </a:effectLst>
            </a:endParaRPr>
          </a:p>
        </p:txBody>
      </p:sp>
      <p:sp>
        <p:nvSpPr>
          <p:cNvPr id="13" name="TextBox 12">
            <a:hlinkClick r:id="rId6" tooltip="Безплатен курс &quot;Уеб дизайн с HTML, CSS и JavaScript&quot; - уроци по правене на уеб сайтове, HTML, CSS, Photoshop, JavaScript и CMS системи"/>
          </p:cNvPr>
          <p:cNvSpPr txBox="1"/>
          <p:nvPr userDrawn="1"/>
        </p:nvSpPr>
        <p:spPr>
          <a:xfrm rot="19836951" flipH="1">
            <a:off x="7379010" y="1495154"/>
            <a:ext cx="949687" cy="2062103"/>
          </a:xfrm>
          <a:prstGeom prst="rect">
            <a:avLst/>
          </a:prstGeom>
          <a:noFill/>
        </p:spPr>
        <p:txBody>
          <a:bodyPr wrap="square" rtlCol="0">
            <a:spAutoFit/>
            <a:scene3d>
              <a:camera prst="orthographicFront"/>
              <a:lightRig rig="glow" dir="tl">
                <a:rot lat="0" lon="0" rev="5400000"/>
              </a:lightRig>
            </a:scene3d>
            <a:sp3d contourW="12700">
              <a:bevelT w="25400" h="25400"/>
              <a:contourClr>
                <a:schemeClr val="accent6">
                  <a:shade val="73000"/>
                </a:schemeClr>
              </a:contourClr>
            </a:sp3d>
          </a:bodyPr>
          <a:lstStyle/>
          <a:p>
            <a:r>
              <a:rPr lang="en-US" sz="12800" b="1" dirty="0" smtClean="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innerShdw blurRad="63500" dist="50800" dir="8100000">
                    <a:prstClr val="black">
                      <a:alpha val="50000"/>
                    </a:prstClr>
                  </a:innerShdw>
                  <a:reflection blurRad="6350" stA="55000" endA="300" endPos="45500" dir="5400000" sy="-100000" algn="bl" rotWithShape="0"/>
                </a:effectLst>
              </a:rPr>
              <a:t>?</a:t>
            </a:r>
            <a:endParaRPr lang="en-US" sz="12800" b="1"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innerShdw blurRad="63500" dist="50800" dir="8100000">
                  <a:prstClr val="black">
                    <a:alpha val="50000"/>
                  </a:prstClr>
                </a:innerShdw>
                <a:reflection blurRad="6350" stA="55000" endA="300" endPos="45500" dir="5400000" sy="-100000" algn="bl" rotWithShape="0"/>
              </a:effectLst>
            </a:endParaRPr>
          </a:p>
        </p:txBody>
      </p:sp>
      <p:sp>
        <p:nvSpPr>
          <p:cNvPr id="14" name="TextBox 13">
            <a:hlinkClick r:id="rId7" tooltip="Училищна софтуерна академия - безплатни уроци по програмиране и уеб дизайн"/>
          </p:cNvPr>
          <p:cNvSpPr txBox="1"/>
          <p:nvPr userDrawn="1"/>
        </p:nvSpPr>
        <p:spPr>
          <a:xfrm rot="2233443" flipH="1">
            <a:off x="2139218" y="940065"/>
            <a:ext cx="445351" cy="954107"/>
          </a:xfrm>
          <a:prstGeom prst="rect">
            <a:avLst/>
          </a:prstGeom>
          <a:noFill/>
        </p:spPr>
        <p:txBody>
          <a:bodyPr wrap="square" rtlCol="0">
            <a:spAutoFit/>
            <a:scene3d>
              <a:camera prst="perspectiveHeroicExtremeLeftFacing"/>
              <a:lightRig rig="threePt" dir="t"/>
            </a:scene3d>
            <a:sp3d extrusionH="57150">
              <a:bevelT w="38100" h="38100"/>
            </a:sp3d>
          </a:bodyPr>
          <a:lstStyle/>
          <a:p>
            <a:r>
              <a:rPr lang="en-US" sz="5600" dirty="0" smtClean="0">
                <a:solidFill>
                  <a:schemeClr val="tx2">
                    <a:lumMod val="75000"/>
                  </a:schemeClr>
                </a:solidFill>
                <a:effectLst>
                  <a:reflection blurRad="6350" stA="55000" endA="300" endPos="45500" dir="5400000" sy="-100000" algn="bl" rotWithShape="0"/>
                </a:effectLst>
              </a:rPr>
              <a:t>?</a:t>
            </a:r>
            <a:endParaRPr lang="en-US" sz="5600" dirty="0">
              <a:solidFill>
                <a:schemeClr val="tx2">
                  <a:lumMod val="75000"/>
                </a:schemeClr>
              </a:solidFill>
              <a:effectLst>
                <a:reflection blurRad="6350" stA="55000" endA="300" endPos="45500" dir="5400000" sy="-100000" algn="bl" rotWithShape="0"/>
              </a:effectLst>
            </a:endParaRPr>
          </a:p>
        </p:txBody>
      </p:sp>
      <p:sp>
        <p:nvSpPr>
          <p:cNvPr id="15" name="TextBox 14">
            <a:hlinkClick r:id="rId8" tooltip="Безплатен курс &quot;Програмиране с ASP.NET MVC&quot; - уеб технологии, бази данни, C#, .NET, ASP.NET MVC"/>
          </p:cNvPr>
          <p:cNvSpPr txBox="1"/>
          <p:nvPr userDrawn="1"/>
        </p:nvSpPr>
        <p:spPr>
          <a:xfrm rot="8530737" flipH="1">
            <a:off x="4757100" y="4722613"/>
            <a:ext cx="643173" cy="1569660"/>
          </a:xfrm>
          <a:prstGeom prst="rect">
            <a:avLst/>
          </a:prstGeom>
          <a:noFill/>
        </p:spPr>
        <p:txBody>
          <a:bodyPr wrap="square" rtlCol="0">
            <a:spAutoFit/>
            <a:scene3d>
              <a:camera prst="orthographicFront"/>
              <a:lightRig rig="threePt" dir="t"/>
            </a:scene3d>
            <a:sp3d extrusionH="57150">
              <a:bevelT w="38100" h="38100"/>
            </a:sp3d>
          </a:bodyPr>
          <a:lstStyle/>
          <a:p>
            <a:r>
              <a:rPr lang="en-US" sz="9600" dirty="0" smtClean="0">
                <a:solidFill>
                  <a:srgbClr val="FF4A37"/>
                </a:solidFill>
                <a:effectLst>
                  <a:reflection blurRad="6350" stA="60000" endA="900" endPos="60000" dist="29997" dir="5400000" sy="-100000" algn="bl" rotWithShape="0"/>
                </a:effectLst>
              </a:rPr>
              <a:t>?</a:t>
            </a:r>
            <a:endParaRPr lang="en-US" sz="9600" dirty="0">
              <a:solidFill>
                <a:srgbClr val="FF4A37"/>
              </a:solidFill>
              <a:effectLst>
                <a:reflection blurRad="6350" stA="60000" endA="900" endPos="60000" dist="29997" dir="5400000" sy="-100000" algn="bl" rotWithShape="0"/>
              </a:effectLst>
            </a:endParaRPr>
          </a:p>
        </p:txBody>
      </p:sp>
      <p:sp>
        <p:nvSpPr>
          <p:cNvPr id="16" name="TextBox 15">
            <a:hlinkClick r:id="rId9" tooltip="Безплатен курс &quot;Разработка на софтуер в Cloud среда&quot; - AppEngine, AWS, Azure"/>
          </p:cNvPr>
          <p:cNvSpPr txBox="1"/>
          <p:nvPr userDrawn="1"/>
        </p:nvSpPr>
        <p:spPr>
          <a:xfrm rot="12627025" flipH="1">
            <a:off x="2910497" y="4405707"/>
            <a:ext cx="386488" cy="646331"/>
          </a:xfrm>
          <a:prstGeom prst="rect">
            <a:avLst/>
          </a:prstGeom>
          <a:noFill/>
        </p:spPr>
        <p:txBody>
          <a:bodyPr wrap="square" rtlCol="0">
            <a:spAutoFit/>
            <a:scene3d>
              <a:camera prst="orthographicFront"/>
              <a:lightRig rig="threePt" dir="t"/>
            </a:scene3d>
            <a:sp3d extrusionH="57150">
              <a:bevelT w="38100" h="38100"/>
            </a:sp3d>
          </a:bodyPr>
          <a:lstStyle/>
          <a:p>
            <a:r>
              <a:rPr lang="en-US" sz="3600" dirty="0" smtClean="0">
                <a:solidFill>
                  <a:schemeClr val="tx2">
                    <a:lumMod val="40000"/>
                    <a:lumOff val="60000"/>
                  </a:schemeClr>
                </a:solidFill>
                <a:effectLst>
                  <a:reflection blurRad="6350" stA="55000" endA="300" endPos="45500" dir="5400000" sy="-100000" algn="bl" rotWithShape="0"/>
                </a:effectLst>
              </a:rPr>
              <a:t>?</a:t>
            </a:r>
            <a:endParaRPr lang="en-US" sz="3600" dirty="0">
              <a:solidFill>
                <a:schemeClr val="tx2">
                  <a:lumMod val="40000"/>
                  <a:lumOff val="60000"/>
                </a:schemeClr>
              </a:solidFill>
              <a:effectLst>
                <a:reflection blurRad="6350" stA="55000" endA="300" endPos="45500" dir="5400000" sy="-100000" algn="bl" rotWithShape="0"/>
              </a:effectLst>
            </a:endParaRPr>
          </a:p>
        </p:txBody>
      </p:sp>
      <p:sp>
        <p:nvSpPr>
          <p:cNvPr id="17" name="TextBox 16">
            <a:hlinkClick r:id="rId10" tooltip="BG Coder - онлайн състезателна система - тренировки за състезания по програмиране - online judge"/>
          </p:cNvPr>
          <p:cNvSpPr txBox="1"/>
          <p:nvPr userDrawn="1"/>
        </p:nvSpPr>
        <p:spPr>
          <a:xfrm rot="1186146" flipH="1">
            <a:off x="6185957" y="4125718"/>
            <a:ext cx="499379" cy="1107996"/>
          </a:xfrm>
          <a:prstGeom prst="rect">
            <a:avLst/>
          </a:prstGeom>
          <a:noFill/>
        </p:spPr>
        <p:txBody>
          <a:bodyPr wrap="square" rtlCol="0">
            <a:spAutoFit/>
            <a:scene3d>
              <a:camera prst="orthographicFront"/>
              <a:lightRig rig="threePt" dir="t"/>
            </a:scene3d>
            <a:sp3d extrusionH="57150">
              <a:bevelT w="69850" h="69850" prst="divot"/>
            </a:sp3d>
          </a:bodyPr>
          <a:lstStyle/>
          <a:p>
            <a:r>
              <a:rPr lang="en-US" sz="6600" dirty="0" smtClean="0">
                <a:solidFill>
                  <a:srgbClr val="9966FF"/>
                </a:solidFill>
                <a:effectLst>
                  <a:reflection blurRad="6350" stA="55000" endA="300" endPos="45500" dir="5400000" sy="-100000" algn="bl" rotWithShape="0"/>
                </a:effectLst>
              </a:rPr>
              <a:t>?</a:t>
            </a:r>
            <a:endParaRPr lang="en-US" sz="6600" dirty="0">
              <a:solidFill>
                <a:srgbClr val="9966FF"/>
              </a:solidFill>
              <a:effectLst>
                <a:reflection blurRad="6350" stA="55000" endA="300" endPos="45500" dir="5400000" sy="-100000" algn="bl" rotWithShape="0"/>
              </a:effectLst>
            </a:endParaRPr>
          </a:p>
        </p:txBody>
      </p:sp>
      <p:sp>
        <p:nvSpPr>
          <p:cNvPr id="18" name="TextBox 17">
            <a:hlinkClick r:id="rId11" tooltip="Светлин Наков - курсове и уроци по програмиране, уеб дизайн, книги, обучения - безплатно"/>
          </p:cNvPr>
          <p:cNvSpPr txBox="1"/>
          <p:nvPr userDrawn="1"/>
        </p:nvSpPr>
        <p:spPr>
          <a:xfrm rot="19460650" flipH="1">
            <a:off x="3150206" y="1979501"/>
            <a:ext cx="489197" cy="769441"/>
          </a:xfrm>
          <a:prstGeom prst="rect">
            <a:avLst/>
          </a:prstGeom>
          <a:noFill/>
        </p:spPr>
        <p:txBody>
          <a:bodyPr wrap="square" rtlCol="0">
            <a:prstTxWarp prst="textInflate">
              <a:avLst/>
            </a:prstTxWarp>
            <a:spAutoFit/>
            <a:scene3d>
              <a:camera prst="perspectiveRelaxedModerately"/>
              <a:lightRig rig="threePt" dir="t"/>
            </a:scene3d>
            <a:sp3d extrusionH="57150">
              <a:bevelT w="38100" h="38100"/>
            </a:sp3d>
          </a:bodyPr>
          <a:lstStyle/>
          <a:p>
            <a:r>
              <a:rPr lang="en-US" sz="4400" dirty="0" smtClean="0">
                <a:solidFill>
                  <a:srgbClr val="FF6699"/>
                </a:solidFill>
                <a:effectLst>
                  <a:reflection blurRad="6350" stA="55000" endA="300" endPos="45500" dir="5400000" sy="-100000" algn="bl" rotWithShape="0"/>
                </a:effectLst>
              </a:rPr>
              <a:t>?</a:t>
            </a:r>
            <a:endParaRPr lang="en-US" sz="4400" dirty="0">
              <a:solidFill>
                <a:srgbClr val="FF6699"/>
              </a:solidFill>
              <a:effectLst>
                <a:reflection blurRad="6350" stA="55000" endA="300" endPos="45500" dir="5400000" sy="-100000" algn="bl" rotWithShape="0"/>
              </a:effectLst>
            </a:endParaRPr>
          </a:p>
        </p:txBody>
      </p:sp>
      <p:sp>
        <p:nvSpPr>
          <p:cNvPr id="19" name="TextBox 18">
            <a:hlinkClick r:id="rId12" tooltip="Безплатен курс &quot;Качествен програмен код&quot;"/>
          </p:cNvPr>
          <p:cNvSpPr txBox="1"/>
          <p:nvPr userDrawn="1"/>
        </p:nvSpPr>
        <p:spPr>
          <a:xfrm rot="18277140" flipH="1">
            <a:off x="405234" y="3272336"/>
            <a:ext cx="413607" cy="646331"/>
          </a:xfrm>
          <a:prstGeom prst="rect">
            <a:avLst/>
          </a:prstGeom>
          <a:noFill/>
        </p:spPr>
        <p:txBody>
          <a:bodyPr wrap="square" rtlCol="0">
            <a:spAutoFit/>
            <a:scene3d>
              <a:camera prst="orthographicFront"/>
              <a:lightRig rig="threePt" dir="t"/>
            </a:scene3d>
            <a:sp3d extrusionH="57150">
              <a:bevelT w="38100" h="38100"/>
            </a:sp3d>
          </a:bodyPr>
          <a:lstStyle/>
          <a:p>
            <a:r>
              <a:rPr lang="en-US" sz="3600" dirty="0" smtClean="0">
                <a:solidFill>
                  <a:schemeClr val="tx2">
                    <a:lumMod val="40000"/>
                    <a:lumOff val="60000"/>
                  </a:schemeClr>
                </a:solidFill>
                <a:effectLst>
                  <a:reflection blurRad="6350" stA="55000" endA="300" endPos="45500" dir="5400000" sy="-100000" algn="bl" rotWithShape="0"/>
                </a:effectLst>
              </a:rPr>
              <a:t>?</a:t>
            </a:r>
            <a:endParaRPr lang="en-US" sz="3600" dirty="0">
              <a:solidFill>
                <a:schemeClr val="tx2">
                  <a:lumMod val="40000"/>
                  <a:lumOff val="60000"/>
                </a:schemeClr>
              </a:solidFill>
              <a:effectLst>
                <a:reflection blurRad="6350" stA="55000" endA="300" endPos="45500" dir="5400000" sy="-100000" algn="bl" rotWithShape="0"/>
              </a:effectLst>
            </a:endParaRPr>
          </a:p>
        </p:txBody>
      </p:sp>
      <p:sp>
        <p:nvSpPr>
          <p:cNvPr id="20" name="TextBox 19">
            <a:hlinkClick r:id="rId13" tooltip="Алго академия - Академия по алгоритмично програмиране - безплатни уроци по алгоритми и структури от данни, състезателно програмиране и състезания"/>
          </p:cNvPr>
          <p:cNvSpPr txBox="1"/>
          <p:nvPr userDrawn="1"/>
        </p:nvSpPr>
        <p:spPr>
          <a:xfrm rot="18695734" flipH="1">
            <a:off x="3127407" y="5396299"/>
            <a:ext cx="548101" cy="1015663"/>
          </a:xfrm>
          <a:prstGeom prst="rect">
            <a:avLst/>
          </a:prstGeom>
          <a:noFill/>
        </p:spPr>
        <p:txBody>
          <a:bodyPr wrap="square" rtlCol="0">
            <a:spAutoFit/>
          </a:bodyPr>
          <a:lstStyle/>
          <a:p>
            <a:r>
              <a:rPr lang="en-US" sz="60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a:t>
            </a:r>
            <a:endParaRPr lang="en-US" sz="60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
        <p:nvSpPr>
          <p:cNvPr id="21" name="TextBox 20">
            <a:hlinkClick r:id="rId14" tooltip="Безплатен ASP.NET курс - уеб програмиране, бази данни, C#, .NET, ASP.NET"/>
          </p:cNvPr>
          <p:cNvSpPr txBox="1"/>
          <p:nvPr userDrawn="1"/>
        </p:nvSpPr>
        <p:spPr>
          <a:xfrm rot="10134629" flipH="1">
            <a:off x="6730680" y="5522529"/>
            <a:ext cx="444390" cy="707886"/>
          </a:xfrm>
          <a:prstGeom prst="rect">
            <a:avLst/>
          </a:prstGeom>
          <a:noFill/>
        </p:spPr>
        <p:txBody>
          <a:bodyPr wrap="square" rtlCol="0">
            <a:spAutoFit/>
            <a:scene3d>
              <a:camera prst="orthographicFront"/>
              <a:lightRig rig="threePt" dir="t"/>
            </a:scene3d>
            <a:sp3d extrusionH="57150">
              <a:bevelT w="38100" h="38100"/>
            </a:sp3d>
          </a:bodyPr>
          <a:lstStyle/>
          <a:p>
            <a:r>
              <a:rPr lang="en-US" sz="4000" dirty="0" smtClean="0">
                <a:solidFill>
                  <a:schemeClr val="accent4">
                    <a:lumMod val="60000"/>
                    <a:lumOff val="40000"/>
                  </a:schemeClr>
                </a:solidFill>
                <a:effectLst>
                  <a:reflection blurRad="6350" stA="55000" endA="300" endPos="45500" dir="5400000" sy="-100000" algn="bl" rotWithShape="0"/>
                </a:effectLst>
              </a:rPr>
              <a:t>?</a:t>
            </a:r>
            <a:endParaRPr lang="en-US" sz="4000" dirty="0">
              <a:solidFill>
                <a:schemeClr val="accent4">
                  <a:lumMod val="60000"/>
                  <a:lumOff val="40000"/>
                </a:schemeClr>
              </a:solidFill>
              <a:effectLst>
                <a:reflection blurRad="6350" stA="55000" endA="300" endPos="45500" dir="5400000" sy="-100000" algn="bl" rotWithShape="0"/>
              </a:effectLst>
            </a:endParaRPr>
          </a:p>
        </p:txBody>
      </p:sp>
      <p:sp>
        <p:nvSpPr>
          <p:cNvPr id="22" name="TextBox 21">
            <a:hlinkClick r:id="rId15" tooltip="Софтуерна академия на Телерик - безплатни курсове и уроци по програмиране"/>
          </p:cNvPr>
          <p:cNvSpPr txBox="1"/>
          <p:nvPr userDrawn="1"/>
        </p:nvSpPr>
        <p:spPr>
          <a:xfrm rot="12126217" flipH="1">
            <a:off x="559977" y="930479"/>
            <a:ext cx="387894" cy="707886"/>
          </a:xfrm>
          <a:prstGeom prst="rect">
            <a:avLst/>
          </a:prstGeom>
          <a:noFill/>
        </p:spPr>
        <p:txBody>
          <a:bodyPr wrap="square" rtlCol="0">
            <a:spAutoFit/>
            <a:scene3d>
              <a:camera prst="orthographicFront"/>
              <a:lightRig rig="soft" dir="t">
                <a:rot lat="0" lon="0" rev="10800000"/>
              </a:lightRig>
            </a:scene3d>
            <a:sp3d>
              <a:bevelT w="27940" h="12700"/>
              <a:contourClr>
                <a:srgbClr val="DDDDDD"/>
              </a:contourClr>
            </a:sp3d>
          </a:bodyPr>
          <a:lstStyle/>
          <a:p>
            <a:r>
              <a:rPr lang="en-US" sz="4000" b="1" spc="150" dirty="0" smtClean="0">
                <a:ln w="11430"/>
                <a:solidFill>
                  <a:schemeClr val="accent4">
                    <a:lumMod val="60000"/>
                    <a:lumOff val="40000"/>
                  </a:schemeClr>
                </a:solidFill>
                <a:effectLst>
                  <a:outerShdw blurRad="25400" algn="tl" rotWithShape="0">
                    <a:srgbClr val="000000">
                      <a:alpha val="43000"/>
                    </a:srgbClr>
                  </a:outerShdw>
                </a:effectLst>
              </a:rPr>
              <a:t>?</a:t>
            </a:r>
            <a:endParaRPr lang="en-US" sz="4000" b="1" spc="150" dirty="0">
              <a:ln w="11430"/>
              <a:solidFill>
                <a:schemeClr val="accent4">
                  <a:lumMod val="60000"/>
                  <a:lumOff val="40000"/>
                </a:schemeClr>
              </a:solidFill>
              <a:effectLst>
                <a:outerShdw blurRad="25400" algn="tl" rotWithShape="0">
                  <a:srgbClr val="000000">
                    <a:alpha val="43000"/>
                  </a:srgbClr>
                </a:outerShdw>
              </a:effectLst>
            </a:endParaRPr>
          </a:p>
        </p:txBody>
      </p:sp>
      <p:sp>
        <p:nvSpPr>
          <p:cNvPr id="23" name="TextBox 22">
            <a:hlinkClick r:id="rId16" tooltip="Безплатен курс &quot;Разработка на мобилни приложения&quot; - iPhone, Android, Windows Phone, PhoneGap, HTML5, jQuery, AJAX"/>
          </p:cNvPr>
          <p:cNvSpPr txBox="1"/>
          <p:nvPr userDrawn="1"/>
        </p:nvSpPr>
        <p:spPr>
          <a:xfrm rot="20840689" flipH="1">
            <a:off x="8186733" y="5517701"/>
            <a:ext cx="357408" cy="646331"/>
          </a:xfrm>
          <a:prstGeom prst="rect">
            <a:avLst/>
          </a:prstGeom>
          <a:noFill/>
        </p:spPr>
        <p:txBody>
          <a:bodyPr wrap="square" rtlCol="0">
            <a:spAutoFit/>
          </a:bodyPr>
          <a:lstStyle/>
          <a:p>
            <a:r>
              <a:rPr lang="en-US" sz="3600" b="1" dirty="0" smtClean="0">
                <a:ln w="19050">
                  <a:solidFill>
                    <a:schemeClr val="accent4">
                      <a:lumMod val="75000"/>
                      <a:alpha val="50000"/>
                    </a:schemeClr>
                  </a:solidFill>
                  <a:prstDash val="solid"/>
                  <a:miter lim="800000"/>
                </a:ln>
                <a:solidFill>
                  <a:schemeClr val="accent4">
                    <a:lumMod val="20000"/>
                    <a:lumOff val="80000"/>
                    <a:alpha val="25000"/>
                  </a:schemeClr>
                </a:solidFill>
                <a:effectLst>
                  <a:outerShdw blurRad="25500" dist="23000" dir="7020000" algn="tl">
                    <a:srgbClr val="000000">
                      <a:alpha val="50000"/>
                    </a:srgbClr>
                  </a:outerShdw>
                </a:effectLst>
              </a:rPr>
              <a:t>?</a:t>
            </a:r>
            <a:endParaRPr lang="en-US" sz="4000" b="1" dirty="0">
              <a:ln w="19050">
                <a:solidFill>
                  <a:schemeClr val="accent4">
                    <a:lumMod val="75000"/>
                    <a:alpha val="50000"/>
                  </a:schemeClr>
                </a:solidFill>
                <a:prstDash val="solid"/>
                <a:miter lim="800000"/>
              </a:ln>
              <a:solidFill>
                <a:schemeClr val="accent4">
                  <a:lumMod val="20000"/>
                  <a:lumOff val="80000"/>
                  <a:alpha val="25000"/>
                </a:schemeClr>
              </a:solidFill>
              <a:effectLst>
                <a:outerShdw blurRad="25500" dist="23000" dir="7020000" algn="tl">
                  <a:srgbClr val="000000">
                    <a:alpha val="50000"/>
                  </a:srgbClr>
                </a:outerShdw>
              </a:effectLst>
            </a:endParaRPr>
          </a:p>
        </p:txBody>
      </p:sp>
      <p:sp>
        <p:nvSpPr>
          <p:cNvPr id="24" name="TextBox 23">
            <a:hlinkClick r:id="rId17" tooltip="Free C# Programming Book by Svetlin Nakov - безплатна C# книга от Светлин Наков, книга C#, книга Java, безплатна книга"/>
          </p:cNvPr>
          <p:cNvSpPr txBox="1"/>
          <p:nvPr userDrawn="1"/>
        </p:nvSpPr>
        <p:spPr>
          <a:xfrm rot="15426793" flipH="1">
            <a:off x="1145826" y="4072253"/>
            <a:ext cx="369652" cy="769441"/>
          </a:xfrm>
          <a:prstGeom prst="rect">
            <a:avLst/>
          </a:prstGeom>
          <a:noFill/>
        </p:spPr>
        <p:txBody>
          <a:bodyPr wrap="square" rtlCol="0">
            <a:spAutoFit/>
            <a:scene3d>
              <a:camera prst="orthographicFront"/>
              <a:lightRig rig="threePt" dir="t"/>
            </a:scene3d>
            <a:sp3d extrusionH="57150">
              <a:bevelT w="38100" h="38100"/>
            </a:sp3d>
          </a:bodyPr>
          <a:lstStyle/>
          <a:p>
            <a:r>
              <a:rPr lang="en-US" sz="4400" dirty="0" smtClean="0">
                <a:ln>
                  <a:solidFill>
                    <a:schemeClr val="accent2">
                      <a:lumMod val="40000"/>
                      <a:lumOff val="60000"/>
                    </a:schemeClr>
                  </a:solidFill>
                </a:ln>
                <a:solidFill>
                  <a:schemeClr val="accent6">
                    <a:lumMod val="60000"/>
                    <a:lumOff val="40000"/>
                  </a:schemeClr>
                </a:solidFill>
                <a:effectLst>
                  <a:reflection blurRad="6350" stA="55000" endA="300" endPos="45500" dir="5400000" sy="-100000" algn="bl" rotWithShape="0"/>
                </a:effectLst>
              </a:rPr>
              <a:t>?</a:t>
            </a:r>
            <a:endParaRPr lang="en-US" sz="4400" dirty="0">
              <a:ln>
                <a:solidFill>
                  <a:schemeClr val="accent2">
                    <a:lumMod val="40000"/>
                    <a:lumOff val="60000"/>
                  </a:schemeClr>
                </a:solidFill>
              </a:ln>
              <a:solidFill>
                <a:schemeClr val="accent6">
                  <a:lumMod val="60000"/>
                  <a:lumOff val="40000"/>
                </a:schemeClr>
              </a:solidFill>
              <a:effectLst>
                <a:reflection blurRad="6350" stA="55000" endA="300" endPos="45500" dir="5400000" sy="-100000" algn="bl" rotWithShape="0"/>
              </a:effectLst>
            </a:endParaRPr>
          </a:p>
        </p:txBody>
      </p:sp>
      <p:sp>
        <p:nvSpPr>
          <p:cNvPr id="25" name="TextBox 24">
            <a:hlinkClick r:id="rId18" tooltip="Дончо Минков - сайт за програмиране"/>
          </p:cNvPr>
          <p:cNvSpPr txBox="1"/>
          <p:nvPr userDrawn="1"/>
        </p:nvSpPr>
        <p:spPr>
          <a:xfrm rot="11071760" flipH="1">
            <a:off x="6518175" y="1140358"/>
            <a:ext cx="345408" cy="523220"/>
          </a:xfrm>
          <a:prstGeom prst="rect">
            <a:avLst/>
          </a:prstGeom>
          <a:noFill/>
        </p:spPr>
        <p:txBody>
          <a:bodyPr wrap="square" rtlCol="0">
            <a:spAutoFit/>
            <a:scene3d>
              <a:camera prst="orthographicFront"/>
              <a:lightRig rig="threePt" dir="t"/>
            </a:scene3d>
            <a:sp3d extrusionH="57150">
              <a:bevelT w="38100" h="38100"/>
            </a:sp3d>
          </a:bodyPr>
          <a:lstStyle/>
          <a:p>
            <a:r>
              <a:rPr lang="en-US" sz="2800" dirty="0" smtClean="0">
                <a:ln>
                  <a:solidFill>
                    <a:schemeClr val="tx1">
                      <a:lumMod val="75000"/>
                    </a:schemeClr>
                  </a:solidFill>
                </a:ln>
                <a:solidFill>
                  <a:schemeClr val="accent4">
                    <a:lumMod val="60000"/>
                    <a:lumOff val="40000"/>
                  </a:schemeClr>
                </a:solidFill>
                <a:effectLst>
                  <a:reflection blurRad="6350" stA="55000" endA="300" endPos="45500" dir="5400000" sy="-100000" algn="bl" rotWithShape="0"/>
                </a:effectLst>
              </a:rPr>
              <a:t>?</a:t>
            </a:r>
            <a:endParaRPr lang="en-US" sz="2800" dirty="0">
              <a:ln>
                <a:solidFill>
                  <a:schemeClr val="tx1">
                    <a:lumMod val="75000"/>
                  </a:schemeClr>
                </a:solidFill>
              </a:ln>
              <a:solidFill>
                <a:schemeClr val="accent4">
                  <a:lumMod val="60000"/>
                  <a:lumOff val="40000"/>
                </a:schemeClr>
              </a:solidFill>
              <a:effectLst>
                <a:reflection blurRad="6350" stA="55000" endA="300" endPos="45500" dir="5400000" sy="-100000" algn="bl" rotWithShape="0"/>
              </a:effectLst>
            </a:endParaRPr>
          </a:p>
        </p:txBody>
      </p:sp>
      <p:sp>
        <p:nvSpPr>
          <p:cNvPr id="26" name="TextBox 25">
            <a:hlinkClick r:id="rId19" tooltip="Николай Костов - блог за програмиране"/>
          </p:cNvPr>
          <p:cNvSpPr txBox="1"/>
          <p:nvPr userDrawn="1"/>
        </p:nvSpPr>
        <p:spPr>
          <a:xfrm rot="300526" flipH="1">
            <a:off x="3902297" y="1278821"/>
            <a:ext cx="345408" cy="523220"/>
          </a:xfrm>
          <a:prstGeom prst="rect">
            <a:avLst/>
          </a:prstGeom>
          <a:noFill/>
        </p:spPr>
        <p:txBody>
          <a:bodyPr wrap="square" rtlCol="0">
            <a:spAutoFit/>
            <a:scene3d>
              <a:camera prst="orthographicFront"/>
              <a:lightRig rig="threePt" dir="t"/>
            </a:scene3d>
            <a:sp3d extrusionH="57150">
              <a:bevelT w="38100" h="38100"/>
            </a:sp3d>
          </a:bodyPr>
          <a:lstStyle/>
          <a:p>
            <a:r>
              <a:rPr lang="en-US" sz="2800" b="1" dirty="0" smtClean="0">
                <a:ln w="31550" cmpd="sng">
                  <a:solidFill>
                    <a:schemeClr val="tx2">
                      <a:lumMod val="20000"/>
                      <a:lumOff val="80000"/>
                    </a:schemeClr>
                  </a:solidFill>
                  <a:prstDash val="solid"/>
                </a:ln>
                <a:solidFill>
                  <a:schemeClr val="tx1">
                    <a:lumMod val="20000"/>
                    <a:lumOff val="80000"/>
                  </a:schemeClr>
                </a:solidFill>
                <a:effectLst>
                  <a:outerShdw blurRad="50800" dist="40000" dir="5400000" algn="tl" rotWithShape="0">
                    <a:srgbClr val="000000">
                      <a:shade val="5000"/>
                      <a:satMod val="120000"/>
                      <a:alpha val="33000"/>
                    </a:srgbClr>
                  </a:outerShdw>
                </a:effectLst>
              </a:rPr>
              <a:t>?</a:t>
            </a:r>
            <a:endParaRPr lang="en-US" sz="2800" dirty="0">
              <a:ln w="31550" cmpd="sng">
                <a:solidFill>
                  <a:schemeClr val="tx2">
                    <a:lumMod val="20000"/>
                    <a:lumOff val="80000"/>
                  </a:schemeClr>
                </a:solidFill>
                <a:prstDash val="solid"/>
              </a:ln>
              <a:solidFill>
                <a:schemeClr val="tx1">
                  <a:lumMod val="20000"/>
                  <a:lumOff val="80000"/>
                </a:schemeClr>
              </a:solidFill>
              <a:effectLst>
                <a:reflection blurRad="6350" stA="55000" endA="300" endPos="45500" dir="5400000" sy="-100000" algn="bl" rotWithShape="0"/>
              </a:effectLst>
            </a:endParaRPr>
          </a:p>
        </p:txBody>
      </p:sp>
      <p:sp>
        <p:nvSpPr>
          <p:cNvPr id="27" name="TextBox 26">
            <a:hlinkClick r:id="rId20" tooltip="C# курс - програмиране, уроци, видео, лекции от Наков"/>
          </p:cNvPr>
          <p:cNvSpPr txBox="1"/>
          <p:nvPr userDrawn="1"/>
        </p:nvSpPr>
        <p:spPr>
          <a:xfrm rot="2086872" flipH="1">
            <a:off x="8330354" y="1359227"/>
            <a:ext cx="444390" cy="584775"/>
          </a:xfrm>
          <a:prstGeom prst="rect">
            <a:avLst/>
          </a:prstGeom>
          <a:noFill/>
        </p:spPr>
        <p:txBody>
          <a:bodyPr wrap="square" rtlCol="0">
            <a:spAutoFit/>
            <a:scene3d>
              <a:camera prst="orthographicFront"/>
              <a:lightRig rig="threePt" dir="t"/>
            </a:scene3d>
            <a:sp3d extrusionH="57150">
              <a:bevelT w="38100" h="38100"/>
            </a:sp3d>
          </a:bodyPr>
          <a:lstStyle/>
          <a:p>
            <a:r>
              <a:rPr lang="en-US" sz="3200" dirty="0" smtClean="0">
                <a:ln>
                  <a:solidFill>
                    <a:schemeClr val="accent1">
                      <a:lumMod val="40000"/>
                      <a:lumOff val="60000"/>
                    </a:schemeClr>
                  </a:solidFill>
                </a:ln>
                <a:solidFill>
                  <a:schemeClr val="accent4">
                    <a:lumMod val="60000"/>
                    <a:lumOff val="40000"/>
                  </a:schemeClr>
                </a:solidFill>
                <a:effectLst>
                  <a:reflection blurRad="6350" stA="55000" endA="300" endPos="45500" dir="5400000" sy="-100000" algn="bl" rotWithShape="0"/>
                </a:effectLst>
              </a:rPr>
              <a:t>?</a:t>
            </a:r>
            <a:endParaRPr lang="en-US" sz="3200" dirty="0">
              <a:ln>
                <a:solidFill>
                  <a:schemeClr val="accent1">
                    <a:lumMod val="40000"/>
                    <a:lumOff val="60000"/>
                  </a:schemeClr>
                </a:solidFill>
              </a:ln>
              <a:solidFill>
                <a:schemeClr val="accent4">
                  <a:lumMod val="60000"/>
                  <a:lumOff val="40000"/>
                </a:schemeClr>
              </a:solidFill>
              <a:effectLst>
                <a:reflection blurRad="6350" stA="55000" endA="300" endPos="45500" dir="5400000" sy="-100000" algn="bl" rotWithShape="0"/>
              </a:effectLst>
            </a:endParaRPr>
          </a:p>
        </p:txBody>
      </p:sp>
      <p:sp>
        <p:nvSpPr>
          <p:cNvPr id="28" name="Rectangle 27"/>
          <p:cNvSpPr/>
          <p:nvPr userDrawn="1"/>
        </p:nvSpPr>
        <p:spPr>
          <a:xfrm>
            <a:off x="1828800" y="2903716"/>
            <a:ext cx="5486400" cy="1261884"/>
          </a:xfrm>
          <a:prstGeom prst="rect">
            <a:avLst/>
          </a:prstGeom>
        </p:spPr>
        <p:txBody>
          <a:bodyPr wrap="none" lIns="0" tIns="0" rIns="0" bIns="0" anchor="ctr" anchorCtr="0">
            <a:noAutofit/>
            <a:scene3d>
              <a:camera prst="orthographicFront"/>
              <a:lightRig rig="soft" dir="t">
                <a:rot lat="0" lon="0" rev="10800000"/>
              </a:lightRig>
            </a:scene3d>
            <a:sp3d>
              <a:bevelT w="27940" h="12700"/>
              <a:contourClr>
                <a:srgbClr val="DDDDDD"/>
              </a:contourClr>
            </a:sp3d>
          </a:bodyPr>
          <a:lstStyle/>
          <a:p>
            <a:pPr marL="0" lvl="0" indent="0" algn="ctr" eaLnBrk="0" hangingPunct="0">
              <a:lnSpc>
                <a:spcPct val="100000"/>
              </a:lnSpc>
              <a:spcBef>
                <a:spcPts val="0"/>
              </a:spcBef>
              <a:spcAft>
                <a:spcPts val="0"/>
              </a:spcAft>
              <a:buClr>
                <a:schemeClr val="accent5">
                  <a:lumMod val="40000"/>
                  <a:lumOff val="60000"/>
                </a:schemeClr>
              </a:buClr>
              <a:buSzPct val="70000"/>
              <a:buFont typeface="Wingdings 2" pitchFamily="18" charset="2"/>
              <a:buNone/>
            </a:pPr>
            <a:r>
              <a:rPr lang="en-US" sz="7600" b="1" spc="150" noProof="0" dirty="0" smtClean="0">
                <a:ln w="11430"/>
                <a:solidFill>
                  <a:schemeClr val="tx1">
                    <a:lumMod val="40000"/>
                    <a:lumOff val="60000"/>
                  </a:schemeClr>
                </a:solidFill>
                <a:effectLst>
                  <a:outerShdw blurRad="25400" algn="tl" rotWithShape="0">
                    <a:srgbClr val="000000">
                      <a:alpha val="43000"/>
                    </a:srgbClr>
                  </a:outerShdw>
                </a:effectLst>
                <a:latin typeface="+mn-lt"/>
              </a:rPr>
              <a:t>Questions?</a:t>
            </a:r>
            <a:endParaRPr lang="en-US" sz="7600" b="1" spc="150" dirty="0">
              <a:ln w="11430"/>
              <a:solidFill>
                <a:schemeClr val="tx1">
                  <a:lumMod val="40000"/>
                  <a:lumOff val="60000"/>
                </a:schemeClr>
              </a:solidFill>
              <a:effectLst>
                <a:outerShdw blurRad="25400" algn="tl" rotWithShape="0">
                  <a:srgbClr val="000000">
                    <a:alpha val="43000"/>
                  </a:srgbClr>
                </a:outerShdw>
              </a:effectLst>
              <a:latin typeface="+mn-lt"/>
            </a:endParaRPr>
          </a:p>
        </p:txBody>
      </p:sp>
      <p:sp>
        <p:nvSpPr>
          <p:cNvPr id="29" name="Text Placeholder 29"/>
          <p:cNvSpPr>
            <a:spLocks noGrp="1"/>
          </p:cNvSpPr>
          <p:nvPr>
            <p:ph type="body" sz="quarter" idx="10" hasCustomPrompt="1"/>
          </p:nvPr>
        </p:nvSpPr>
        <p:spPr>
          <a:xfrm>
            <a:off x="6807131" y="6400800"/>
            <a:ext cx="2218556" cy="369332"/>
          </a:xfrm>
          <a:prstGeom prst="rect">
            <a:avLst/>
          </a:prstGeom>
        </p:spPr>
        <p:txBody>
          <a:bodyPr wrap="none">
            <a:spAutoFit/>
          </a:bodyPr>
          <a:lstStyle>
            <a:lvl1pPr marL="0" indent="0" algn="r">
              <a:buNone/>
              <a:defRPr sz="1800"/>
            </a:lvl1pPr>
          </a:lstStyle>
          <a:p>
            <a:pPr lvl="0"/>
            <a:r>
              <a:rPr lang="en-US" dirty="0" smtClean="0"/>
              <a:t>Course web site URL</a:t>
            </a:r>
            <a:endParaRPr lang="en-US" dirty="0"/>
          </a:p>
        </p:txBody>
      </p:sp>
      <p:sp>
        <p:nvSpPr>
          <p:cNvPr id="10" name="TextBox 9">
            <a:hlinkClick r:id="rId3" tooltip="Курсове и уроци по програмиране, уеб дизайн, разработка на софтуер и информационни технологии - лекции, видео уроци, обучения - безплатно"/>
          </p:cNvPr>
          <p:cNvSpPr txBox="1"/>
          <p:nvPr userDrawn="1"/>
        </p:nvSpPr>
        <p:spPr>
          <a:xfrm rot="2456848" flipH="1">
            <a:off x="968763" y="4970087"/>
            <a:ext cx="859648" cy="1569660"/>
          </a:xfrm>
          <a:prstGeom prst="rect">
            <a:avLst/>
          </a:prstGeom>
          <a:noFill/>
        </p:spPr>
        <p:txBody>
          <a:bodyPr wrap="square" rtlCol="0">
            <a:spAutoFit/>
            <a:scene3d>
              <a:camera prst="orthographicFront"/>
              <a:lightRig rig="threePt" dir="t"/>
            </a:scene3d>
            <a:sp3d extrusionH="57150">
              <a:bevelT w="38100" h="38100"/>
            </a:sp3d>
          </a:bodyPr>
          <a:lstStyle/>
          <a:p>
            <a:pPr>
              <a:lnSpc>
                <a:spcPct val="80000"/>
              </a:lnSpc>
            </a:pPr>
            <a:r>
              <a:rPr lang="en-US" sz="12000" b="1" dirty="0" smtClean="0">
                <a:solidFill>
                  <a:srgbClr val="FFBF8B"/>
                </a:solidFill>
                <a:effectLst>
                  <a:reflection blurRad="6350" stA="55000" endA="300" endPos="45500" dir="5400000" sy="-100000" algn="bl" rotWithShape="0"/>
                </a:effectLst>
                <a:latin typeface="Cambria" pitchFamily="18" charset="0"/>
              </a:rPr>
              <a:t>?</a:t>
            </a:r>
            <a:endParaRPr lang="en-US" sz="12000" b="1" dirty="0">
              <a:solidFill>
                <a:srgbClr val="FFBF8B"/>
              </a:solidFill>
              <a:effectLst>
                <a:reflection blurRad="6350" stA="55000" endA="300" endPos="45500" dir="5400000" sy="-100000" algn="bl" rotWithShape="0"/>
              </a:effectLst>
              <a:latin typeface="Cambria" pitchFamily="18" charset="0"/>
            </a:endParaRPr>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11" Type="http://schemas.microsoft.com/office/2007/relationships/hdphoto" Target="../media/hdphoto1.wdp"/><Relationship Id="rId5" Type="http://schemas.openxmlformats.org/officeDocument/2006/relationships/slideLayout" Target="../slideLayouts/slideLayout5.xml"/><Relationship Id="rId10" Type="http://schemas.openxmlformats.org/officeDocument/2006/relationships/image" Target="../media/image4.png"/><Relationship Id="rId4" Type="http://schemas.openxmlformats.org/officeDocument/2006/relationships/slideLayout" Target="../slideLayouts/slideLayout4.xml"/><Relationship Id="rId9"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0" y="0"/>
            <a:ext cx="914399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3"/>
          <p:cNvPicPr>
            <a:picLocks noChangeAspect="1" noChangeArrowheads="1"/>
          </p:cNvPicPr>
          <p:nvPr/>
        </p:nvPicPr>
        <p:blipFill>
          <a:blip r:embed="rId8" cstate="email">
            <a:extLst>
              <a:ext uri="{28A0092B-C50C-407E-A947-70E740481C1C}">
                <a14:useLocalDpi xmlns:a14="http://schemas.microsoft.com/office/drawing/2010/main" val="0"/>
              </a:ext>
            </a:extLst>
          </a:blip>
          <a:srcRect/>
          <a:stretch>
            <a:fillRect/>
          </a:stretch>
        </p:blipFill>
        <p:spPr bwMode="auto">
          <a:xfrm>
            <a:off x="0" y="63500"/>
            <a:ext cx="9144000" cy="5907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9" name="Picture 2"/>
          <p:cNvPicPr>
            <a:picLocks noChangeAspect="1" noChangeArrowheads="1"/>
          </p:cNvPicPr>
          <p:nvPr/>
        </p:nvPicPr>
        <p:blipFill>
          <a:blip r:embed="rId9" cstate="email">
            <a:extLst>
              <a:ext uri="{28A0092B-C50C-407E-A947-70E740481C1C}">
                <a14:useLocalDpi xmlns:a14="http://schemas.microsoft.com/office/drawing/2010/main" val="0"/>
              </a:ext>
            </a:extLst>
          </a:blip>
          <a:srcRect/>
          <a:stretch>
            <a:fillRect/>
          </a:stretch>
        </p:blipFill>
        <p:spPr bwMode="auto">
          <a:xfrm>
            <a:off x="0" y="247650"/>
            <a:ext cx="9144000" cy="4833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6" name="Picture 2"/>
          <p:cNvPicPr>
            <a:picLocks noChangeAspect="1" noChangeArrowheads="1"/>
          </p:cNvPicPr>
          <p:nvPr/>
        </p:nvPicPr>
        <p:blipFill>
          <a:blip r:embed="rId10" cstate="print">
            <a:extLst>
              <a:ext uri="{BEBA8EAE-BF5A-486C-A8C5-ECC9F3942E4B}">
                <a14:imgProps xmlns:a14="http://schemas.microsoft.com/office/drawing/2010/main">
                  <a14:imgLayer r:embed="rId11">
                    <a14:imgEffect>
                      <a14:brightnessContrast bright="20000"/>
                    </a14:imgEffect>
                  </a14:imgLayer>
                </a14:imgProps>
              </a:ext>
              <a:ext uri="{28A0092B-C50C-407E-A947-70E740481C1C}">
                <a14:useLocalDpi xmlns:a14="http://schemas.microsoft.com/office/drawing/2010/main" val="0"/>
              </a:ext>
            </a:extLst>
          </a:blip>
          <a:stretch>
            <a:fillRect/>
          </a:stretch>
        </p:blipFill>
        <p:spPr bwMode="auto">
          <a:xfrm>
            <a:off x="152400" y="228600"/>
            <a:ext cx="1714500" cy="428625"/>
          </a:xfrm>
          <a:prstGeom prst="rect">
            <a:avLst/>
          </a:prstGeom>
          <a:noFill/>
          <a:effectLst>
            <a:outerShdw blurRad="127000" sx="101000" sy="101000" algn="ctr" rotWithShape="0">
              <a:schemeClr val="tx1">
                <a:lumMod val="20000"/>
                <a:lumOff val="80000"/>
                <a:alpha val="75000"/>
              </a:schemeClr>
            </a:outerShdw>
          </a:effectLst>
          <a:extLst>
            <a:ext uri="{909E8E84-426E-40DD-AFC4-6F175D3DCCD1}">
              <a14:hiddenFill xmlns:a14="http://schemas.microsoft.com/office/drawing/2010/main">
                <a:solidFill>
                  <a:srgbClr val="FFFFFF"/>
                </a:solidFill>
              </a14:hiddenFill>
            </a:ext>
          </a:extLst>
        </p:spPr>
      </p:pic>
    </p:spTree>
  </p:cSld>
  <p:clrMap bg1="dk1" tx1="lt1" bg2="dk2" tx2="lt2" accent1="accent1" accent2="accent2" accent3="accent3" accent4="accent4" accent5="accent5" accent6="accent6" hlink="hlink" folHlink="folHlink"/>
  <p:sldLayoutIdLst>
    <p:sldLayoutId id="2147483701" r:id="rId1"/>
    <p:sldLayoutId id="2147483688" r:id="rId2"/>
    <p:sldLayoutId id="2147483704" r:id="rId3"/>
    <p:sldLayoutId id="2147483689" r:id="rId4"/>
    <p:sldLayoutId id="2147483703" r:id="rId5"/>
  </p:sldLayoutIdLst>
  <p:timing>
    <p:tnLst>
      <p:par>
        <p:cTn id="1" dur="indefinite" restart="never" nodeType="tmRoot"/>
      </p:par>
    </p:tnLst>
  </p:timing>
  <p:hf hdr="0" ftr="0" dt="0"/>
  <p:txStyles>
    <p:titleStyle>
      <a:lvl1pPr algn="r" rtl="0" eaLnBrk="0" fontAlgn="base" hangingPunct="0">
        <a:lnSpc>
          <a:spcPts val="4400"/>
        </a:lnSpc>
        <a:spcBef>
          <a:spcPct val="0"/>
        </a:spcBef>
        <a:spcAft>
          <a:spcPct val="0"/>
        </a:spcAft>
        <a:defRPr sz="4400" b="1" kern="1200" baseline="0">
          <a:ln w="500">
            <a:noFill/>
          </a:ln>
          <a:solidFill>
            <a:schemeClr val="tx2"/>
          </a:solidFill>
          <a:effectLst>
            <a:outerShdw blurRad="38100" dist="38100" dir="2700000" algn="tl">
              <a:srgbClr val="000000">
                <a:alpha val="43137"/>
              </a:srgbClr>
            </a:outerShdw>
            <a:reflection blurRad="6350" stA="55000" endA="300" endPos="45500" dir="5400000" sy="-100000" algn="bl" rotWithShape="0"/>
          </a:effectLst>
          <a:latin typeface="+mj-lt"/>
          <a:ea typeface="+mj-ea"/>
          <a:cs typeface="+mj-cs"/>
        </a:defRPr>
      </a:lvl1pPr>
      <a:lvl2pPr algn="r" rtl="0" eaLnBrk="0" fontAlgn="base" hangingPunct="0">
        <a:spcBef>
          <a:spcPct val="0"/>
        </a:spcBef>
        <a:spcAft>
          <a:spcPct val="0"/>
        </a:spcAft>
        <a:defRPr sz="3000" b="1">
          <a:solidFill>
            <a:schemeClr val="tx2"/>
          </a:solidFill>
          <a:latin typeface="Corbel" pitchFamily="34" charset="0"/>
        </a:defRPr>
      </a:lvl2pPr>
      <a:lvl3pPr algn="r" rtl="0" eaLnBrk="0" fontAlgn="base" hangingPunct="0">
        <a:spcBef>
          <a:spcPct val="0"/>
        </a:spcBef>
        <a:spcAft>
          <a:spcPct val="0"/>
        </a:spcAft>
        <a:defRPr sz="3000" b="1">
          <a:solidFill>
            <a:schemeClr val="tx2"/>
          </a:solidFill>
          <a:latin typeface="Corbel" pitchFamily="34" charset="0"/>
        </a:defRPr>
      </a:lvl3pPr>
      <a:lvl4pPr algn="r" rtl="0" eaLnBrk="0" fontAlgn="base" hangingPunct="0">
        <a:spcBef>
          <a:spcPct val="0"/>
        </a:spcBef>
        <a:spcAft>
          <a:spcPct val="0"/>
        </a:spcAft>
        <a:defRPr sz="3000" b="1">
          <a:solidFill>
            <a:schemeClr val="tx2"/>
          </a:solidFill>
          <a:latin typeface="Corbel" pitchFamily="34" charset="0"/>
        </a:defRPr>
      </a:lvl4pPr>
      <a:lvl5pPr algn="r" rtl="0" eaLnBrk="0" fontAlgn="base" hangingPunct="0">
        <a:spcBef>
          <a:spcPct val="0"/>
        </a:spcBef>
        <a:spcAft>
          <a:spcPct val="0"/>
        </a:spcAft>
        <a:defRPr sz="3000" b="1">
          <a:solidFill>
            <a:schemeClr val="tx2"/>
          </a:solidFill>
          <a:latin typeface="Corbel" pitchFamily="34" charset="0"/>
        </a:defRPr>
      </a:lvl5pPr>
      <a:lvl6pPr marL="457200" algn="r" rtl="0" fontAlgn="base">
        <a:spcBef>
          <a:spcPct val="0"/>
        </a:spcBef>
        <a:spcAft>
          <a:spcPct val="0"/>
        </a:spcAft>
        <a:defRPr sz="3000" b="1">
          <a:solidFill>
            <a:schemeClr val="tx2"/>
          </a:solidFill>
          <a:latin typeface="Corbel" pitchFamily="34" charset="0"/>
        </a:defRPr>
      </a:lvl6pPr>
      <a:lvl7pPr marL="914400" algn="r" rtl="0" fontAlgn="base">
        <a:spcBef>
          <a:spcPct val="0"/>
        </a:spcBef>
        <a:spcAft>
          <a:spcPct val="0"/>
        </a:spcAft>
        <a:defRPr sz="3000" b="1">
          <a:solidFill>
            <a:schemeClr val="tx2"/>
          </a:solidFill>
          <a:latin typeface="Corbel" pitchFamily="34" charset="0"/>
        </a:defRPr>
      </a:lvl7pPr>
      <a:lvl8pPr marL="1371600" algn="r" rtl="0" fontAlgn="base">
        <a:spcBef>
          <a:spcPct val="0"/>
        </a:spcBef>
        <a:spcAft>
          <a:spcPct val="0"/>
        </a:spcAft>
        <a:defRPr sz="3000" b="1">
          <a:solidFill>
            <a:schemeClr val="tx2"/>
          </a:solidFill>
          <a:latin typeface="Corbel" pitchFamily="34" charset="0"/>
        </a:defRPr>
      </a:lvl8pPr>
      <a:lvl9pPr marL="1828800" algn="r" rtl="0" fontAlgn="base">
        <a:spcBef>
          <a:spcPct val="0"/>
        </a:spcBef>
        <a:spcAft>
          <a:spcPct val="0"/>
        </a:spcAft>
        <a:defRPr sz="3000" b="1">
          <a:solidFill>
            <a:schemeClr val="tx2"/>
          </a:solidFill>
          <a:latin typeface="Corbel" pitchFamily="34" charset="0"/>
        </a:defRPr>
      </a:lvl9pPr>
    </p:titleStyle>
    <p:bodyStyle>
      <a:lvl1pPr marL="319088" indent="-319088" algn="l" rtl="0" eaLnBrk="0" fontAlgn="base" hangingPunct="0">
        <a:spcBef>
          <a:spcPct val="20000"/>
        </a:spcBef>
        <a:spcAft>
          <a:spcPct val="0"/>
        </a:spcAft>
        <a:buClr>
          <a:schemeClr val="accent5">
            <a:lumMod val="40000"/>
            <a:lumOff val="60000"/>
          </a:schemeClr>
        </a:buClr>
        <a:buSzPct val="70000"/>
        <a:buFont typeface="Wingdings 2" pitchFamily="18" charset="2"/>
        <a:buChar char=""/>
        <a:defRPr sz="32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1pPr>
      <a:lvl2pPr marL="630238" indent="-273050" algn="l" rtl="0" eaLnBrk="0" fontAlgn="base" hangingPunct="0">
        <a:spcBef>
          <a:spcPct val="20000"/>
        </a:spcBef>
        <a:spcAft>
          <a:spcPct val="0"/>
        </a:spcAft>
        <a:buClr>
          <a:schemeClr val="accent2">
            <a:lumMod val="60000"/>
            <a:lumOff val="40000"/>
          </a:schemeClr>
        </a:buClr>
        <a:buFont typeface="Wingdings 2" pitchFamily="18" charset="2"/>
        <a:buChar char=""/>
        <a:defRPr sz="30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2pPr>
      <a:lvl3pPr marL="922338" indent="-273050" algn="l" rtl="0" eaLnBrk="0" fontAlgn="base" hangingPunct="0">
        <a:spcBef>
          <a:spcPct val="20000"/>
        </a:spcBef>
        <a:spcAft>
          <a:spcPct val="0"/>
        </a:spcAft>
        <a:buClr>
          <a:schemeClr val="tx1">
            <a:lumMod val="50000"/>
          </a:schemeClr>
        </a:buClr>
        <a:buFont typeface="Wingdings 2" pitchFamily="18" charset="2"/>
        <a:buChar char=""/>
        <a:defRPr sz="28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3pPr>
      <a:lvl4pPr marL="1187450" indent="-228600" algn="l" rtl="0" eaLnBrk="0" fontAlgn="base" hangingPunct="0">
        <a:spcBef>
          <a:spcPct val="20000"/>
        </a:spcBef>
        <a:spcAft>
          <a:spcPct val="0"/>
        </a:spcAft>
        <a:buClr>
          <a:srgbClr val="F8BD52"/>
        </a:buClr>
        <a:buFont typeface="Wingdings 2" pitchFamily="18" charset="2"/>
        <a:buChar char=""/>
        <a:defRPr sz="26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4pPr>
      <a:lvl5pPr marL="1425575" indent="-228600" algn="l" rtl="0" eaLnBrk="0" fontAlgn="base" hangingPunct="0">
        <a:spcBef>
          <a:spcPct val="20000"/>
        </a:spcBef>
        <a:spcAft>
          <a:spcPct val="0"/>
        </a:spcAft>
        <a:buClr>
          <a:srgbClr val="46A6BD"/>
        </a:buClr>
        <a:buFont typeface="Wingdings 2" pitchFamily="18" charset="2"/>
        <a:buChar char=""/>
        <a:defRPr sz="24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5pPr>
      <a:lvl6pPr marL="1673352" indent="-228600" algn="l" rtl="0" eaLnBrk="1" latinLnBrk="0" hangingPunct="1">
        <a:spcBef>
          <a:spcPct val="20000"/>
        </a:spcBef>
        <a:buClr>
          <a:schemeClr val="accent6"/>
        </a:buClr>
        <a:buFont typeface="Wingdings 2"/>
        <a:buChar char=""/>
        <a:defRPr sz="1800" kern="1200">
          <a:solidFill>
            <a:schemeClr val="tx1"/>
          </a:solidFill>
          <a:latin typeface="+mn-lt"/>
          <a:ea typeface="+mn-ea"/>
          <a:cs typeface="+mn-cs"/>
        </a:defRPr>
      </a:lvl6pPr>
      <a:lvl7pPr marL="1911096" indent="-228600" algn="l" rtl="0" eaLnBrk="1" latinLnBrk="0" hangingPunct="1">
        <a:spcBef>
          <a:spcPct val="20000"/>
        </a:spcBef>
        <a:buClr>
          <a:schemeClr val="tx2"/>
        </a:buClr>
        <a:buFont typeface="Wingdings 2"/>
        <a:buChar char=""/>
        <a:defRPr sz="1600" kern="1200">
          <a:solidFill>
            <a:schemeClr val="tx1"/>
          </a:solidFill>
          <a:latin typeface="+mn-lt"/>
          <a:ea typeface="+mn-ea"/>
          <a:cs typeface="+mn-cs"/>
        </a:defRPr>
      </a:lvl7pPr>
      <a:lvl8pPr marL="2121408"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8pPr>
      <a:lvl9pPr marL="2322576"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9pPr>
    </p:bodyStyle>
    <p:otherStyle>
      <a:lvl1pPr marL="0" algn="l" rtl="0" eaLnBrk="1" hangingPunct="1">
        <a:defRPr kern="1200">
          <a:solidFill>
            <a:schemeClr val="tx1"/>
          </a:solidFill>
          <a:latin typeface="+mn-lt"/>
          <a:ea typeface="+mn-ea"/>
          <a:cs typeface="+mn-cs"/>
        </a:defRPr>
      </a:lvl1pPr>
      <a:lvl2pPr marL="457200" algn="l" rtl="0" eaLnBrk="1" hangingPunct="1">
        <a:defRPr kern="1200">
          <a:solidFill>
            <a:schemeClr val="tx1"/>
          </a:solidFill>
          <a:latin typeface="+mn-lt"/>
          <a:ea typeface="+mn-ea"/>
          <a:cs typeface="+mn-cs"/>
        </a:defRPr>
      </a:lvl2pPr>
      <a:lvl3pPr marL="914400" algn="l" rtl="0" eaLnBrk="1" hangingPunct="1">
        <a:defRPr kern="1200">
          <a:solidFill>
            <a:schemeClr val="tx1"/>
          </a:solidFill>
          <a:latin typeface="+mn-lt"/>
          <a:ea typeface="+mn-ea"/>
          <a:cs typeface="+mn-cs"/>
        </a:defRPr>
      </a:lvl3pPr>
      <a:lvl4pPr marL="1371600" algn="l" rtl="0" eaLnBrk="1" hangingPunct="1">
        <a:defRPr kern="1200">
          <a:solidFill>
            <a:schemeClr val="tx1"/>
          </a:solidFill>
          <a:latin typeface="+mn-lt"/>
          <a:ea typeface="+mn-ea"/>
          <a:cs typeface="+mn-cs"/>
        </a:defRPr>
      </a:lvl4pPr>
      <a:lvl5pPr marL="1828800" algn="l" rtl="0" eaLnBrk="1" hangingPunct="1">
        <a:defRPr kern="1200">
          <a:solidFill>
            <a:schemeClr val="tx1"/>
          </a:solidFill>
          <a:latin typeface="+mn-lt"/>
          <a:ea typeface="+mn-ea"/>
          <a:cs typeface="+mn-cs"/>
        </a:defRPr>
      </a:lvl5pPr>
      <a:lvl6pPr marL="2286000" algn="l" rtl="0" eaLnBrk="1" hangingPunct="1">
        <a:defRPr kern="1200">
          <a:solidFill>
            <a:schemeClr val="tx1"/>
          </a:solidFill>
          <a:latin typeface="+mn-lt"/>
          <a:ea typeface="+mn-ea"/>
          <a:cs typeface="+mn-cs"/>
        </a:defRPr>
      </a:lvl6pPr>
      <a:lvl7pPr marL="2743200" algn="l" rtl="0" eaLnBrk="1" hangingPunct="1">
        <a:defRPr kern="1200">
          <a:solidFill>
            <a:schemeClr val="tx1"/>
          </a:solidFill>
          <a:latin typeface="+mn-lt"/>
          <a:ea typeface="+mn-ea"/>
          <a:cs typeface="+mn-cs"/>
        </a:defRPr>
      </a:lvl7pPr>
      <a:lvl8pPr marL="3200400" algn="l" rtl="0" eaLnBrk="1" hangingPunct="1">
        <a:defRPr kern="1200">
          <a:solidFill>
            <a:schemeClr val="tx1"/>
          </a:solidFill>
          <a:latin typeface="+mn-lt"/>
          <a:ea typeface="+mn-ea"/>
          <a:cs typeface="+mn-cs"/>
        </a:defRPr>
      </a:lvl8pPr>
      <a:lvl9pPr marL="3657600" algn="l" rtl="0" eaLnBrk="1" hangingPunct="1">
        <a:defRPr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academy.telerik.com/"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7.jpeg"/><Relationship Id="rId5" Type="http://schemas.openxmlformats.org/officeDocument/2006/relationships/image" Target="../media/image6.pn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goo.gl/Sh4BLY"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9.jpe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hyperlink" Target="http://en.wikipedia.org/wiki/Serial_communication" TargetMode="External"/><Relationship Id="rId1" Type="http://schemas.openxmlformats.org/officeDocument/2006/relationships/slideLayout" Target="../slideLayouts/slideLayout2.xml"/><Relationship Id="rId4" Type="http://schemas.microsoft.com/office/2007/relationships/hdphoto" Target="../media/hdphoto3.wdp"/></Relationships>
</file>

<file path=ppt/slides/_rels/slide14.xml.rels><?xml version="1.0" encoding="UTF-8" standalone="yes"?>
<Relationships xmlns="http://schemas.openxmlformats.org/package/2006/relationships"><Relationship Id="rId8" Type="http://schemas.openxmlformats.org/officeDocument/2006/relationships/image" Target="../media/image27.jpeg"/><Relationship Id="rId13" Type="http://schemas.openxmlformats.org/officeDocument/2006/relationships/image" Target="../media/image32.png"/><Relationship Id="rId3" Type="http://schemas.openxmlformats.org/officeDocument/2006/relationships/image" Target="../media/image22.jpeg"/><Relationship Id="rId7" Type="http://schemas.openxmlformats.org/officeDocument/2006/relationships/image" Target="../media/image26.png"/><Relationship Id="rId12" Type="http://schemas.openxmlformats.org/officeDocument/2006/relationships/image" Target="../media/image31.jpeg"/><Relationship Id="rId2" Type="http://schemas.openxmlformats.org/officeDocument/2006/relationships/image" Target="../media/image21.jpeg"/><Relationship Id="rId16" Type="http://schemas.openxmlformats.org/officeDocument/2006/relationships/image" Target="../media/image35.png"/><Relationship Id="rId1" Type="http://schemas.openxmlformats.org/officeDocument/2006/relationships/slideLayout" Target="../slideLayouts/slideLayout4.xml"/><Relationship Id="rId6" Type="http://schemas.openxmlformats.org/officeDocument/2006/relationships/image" Target="../media/image25.jpeg"/><Relationship Id="rId11" Type="http://schemas.openxmlformats.org/officeDocument/2006/relationships/image" Target="../media/image30.png"/><Relationship Id="rId5" Type="http://schemas.openxmlformats.org/officeDocument/2006/relationships/image" Target="../media/image24.jpeg"/><Relationship Id="rId15" Type="http://schemas.openxmlformats.org/officeDocument/2006/relationships/image" Target="../media/image34.png"/><Relationship Id="rId10" Type="http://schemas.openxmlformats.org/officeDocument/2006/relationships/image" Target="../media/image29.jpeg"/><Relationship Id="rId4" Type="http://schemas.openxmlformats.org/officeDocument/2006/relationships/image" Target="../media/image23.png"/><Relationship Id="rId9" Type="http://schemas.openxmlformats.org/officeDocument/2006/relationships/image" Target="../media/image28.jpeg"/><Relationship Id="rId14" Type="http://schemas.openxmlformats.org/officeDocument/2006/relationships/image" Target="../media/image33.gi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hyperlink" Target="http://en.wikipedia.org/wiki/Journaling_file_system"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38.jpeg"/><Relationship Id="rId3" Type="http://schemas.openxmlformats.org/officeDocument/2006/relationships/hyperlink" Target="http://en.wikipedia.org/wiki/Dual_Vee_Model" TargetMode="External"/><Relationship Id="rId7" Type="http://schemas.openxmlformats.org/officeDocument/2006/relationships/hyperlink" Target="http://en.wikipedia.org/wiki/Scrum_(software_development)" TargetMode="External"/><Relationship Id="rId2" Type="http://schemas.openxmlformats.org/officeDocument/2006/relationships/hyperlink" Target="http://en.wikipedia.org/wiki/List_of_Microsoft_codenames" TargetMode="External"/><Relationship Id="rId1" Type="http://schemas.openxmlformats.org/officeDocument/2006/relationships/slideLayout" Target="../slideLayouts/slideLayout2.xml"/><Relationship Id="rId6" Type="http://schemas.openxmlformats.org/officeDocument/2006/relationships/hyperlink" Target="http://en.wikipedia.org/wiki/Agile_software_development" TargetMode="External"/><Relationship Id="rId5" Type="http://schemas.openxmlformats.org/officeDocument/2006/relationships/hyperlink" Target="http://en.wikipedia.org/wiki/Spiral_model" TargetMode="External"/><Relationship Id="rId4" Type="http://schemas.openxmlformats.org/officeDocument/2006/relationships/hyperlink" Target="http://goo.gl/f9tgGx" TargetMode="External"/><Relationship Id="rId9" Type="http://schemas.microsoft.com/office/2007/relationships/hdphoto" Target="../media/hdphoto4.wdp"/></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8" Type="http://schemas.microsoft.com/office/2007/relationships/hdphoto" Target="../media/hdphoto7.wdp"/><Relationship Id="rId13" Type="http://schemas.openxmlformats.org/officeDocument/2006/relationships/image" Target="../media/image47.png"/><Relationship Id="rId3" Type="http://schemas.microsoft.com/office/2007/relationships/hdphoto" Target="../media/hdphoto5.wdp"/><Relationship Id="rId7" Type="http://schemas.openxmlformats.org/officeDocument/2006/relationships/image" Target="../media/image42.jpeg"/><Relationship Id="rId12" Type="http://schemas.openxmlformats.org/officeDocument/2006/relationships/image" Target="../media/image46.jpeg"/><Relationship Id="rId2" Type="http://schemas.openxmlformats.org/officeDocument/2006/relationships/image" Target="../media/image39.jpeg"/><Relationship Id="rId1" Type="http://schemas.openxmlformats.org/officeDocument/2006/relationships/slideLayout" Target="../slideLayouts/slideLayout4.xml"/><Relationship Id="rId6" Type="http://schemas.openxmlformats.org/officeDocument/2006/relationships/image" Target="../media/image41.jpeg"/><Relationship Id="rId11" Type="http://schemas.openxmlformats.org/officeDocument/2006/relationships/image" Target="../media/image45.jpeg"/><Relationship Id="rId5" Type="http://schemas.microsoft.com/office/2007/relationships/hdphoto" Target="../media/hdphoto6.wdp"/><Relationship Id="rId10" Type="http://schemas.openxmlformats.org/officeDocument/2006/relationships/image" Target="../media/image44.jpeg"/><Relationship Id="rId4" Type="http://schemas.openxmlformats.org/officeDocument/2006/relationships/image" Target="../media/image40.jpeg"/><Relationship Id="rId9" Type="http://schemas.openxmlformats.org/officeDocument/2006/relationships/image" Target="../media/image43.jpe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hyperlink" Target="http://goo.gl/Wb8nyR"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jpeg"/><Relationship Id="rId1" Type="http://schemas.openxmlformats.org/officeDocument/2006/relationships/slideLayout" Target="../slideLayouts/slideLayout4.xml"/><Relationship Id="rId4" Type="http://schemas.openxmlformats.org/officeDocument/2006/relationships/image" Target="../media/image5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hyperlink" Target="http://en.wikipedia.org/wiki/ASCII"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jpeg"/><Relationship Id="rId1" Type="http://schemas.openxmlformats.org/officeDocument/2006/relationships/slideLayout" Target="../slideLayouts/slideLayout4.xml"/><Relationship Id="rId6" Type="http://schemas.openxmlformats.org/officeDocument/2006/relationships/image" Target="../media/image56.png"/><Relationship Id="rId5" Type="http://schemas.microsoft.com/office/2007/relationships/hdphoto" Target="../media/hdphoto8.wdp"/><Relationship Id="rId4" Type="http://schemas.openxmlformats.org/officeDocument/2006/relationships/image" Target="../media/image55.jpe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en.wikipedia.org/wiki/Vector_graphics" TargetMode="External"/><Relationship Id="rId2" Type="http://schemas.openxmlformats.org/officeDocument/2006/relationships/hyperlink" Target="http://en.wikipedia.org/wiki/Raster_graphics" TargetMode="Externa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29.xml.rels><?xml version="1.0" encoding="UTF-8" standalone="yes"?>
<Relationships xmlns="http://schemas.openxmlformats.org/package/2006/relationships"><Relationship Id="rId3" Type="http://schemas.openxmlformats.org/officeDocument/2006/relationships/image" Target="../media/image59.jpeg"/><Relationship Id="rId7" Type="http://schemas.openxmlformats.org/officeDocument/2006/relationships/image" Target="../media/image63.png"/><Relationship Id="rId2" Type="http://schemas.openxmlformats.org/officeDocument/2006/relationships/image" Target="../media/image58.png"/><Relationship Id="rId1" Type="http://schemas.openxmlformats.org/officeDocument/2006/relationships/slideLayout" Target="../slideLayouts/slideLayout4.xml"/><Relationship Id="rId6" Type="http://schemas.openxmlformats.org/officeDocument/2006/relationships/image" Target="../media/image62.png"/><Relationship Id="rId5" Type="http://schemas.openxmlformats.org/officeDocument/2006/relationships/image" Target="../media/image61.jpeg"/><Relationship Id="rId4" Type="http://schemas.openxmlformats.org/officeDocument/2006/relationships/image" Target="../media/image60.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hyperlink" Target="http://en.wikipedia.org/wiki/Database"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hyperlink" Target="http://en.wikipedia.org/wiki/Content_management_system" TargetMode="External"/><Relationship Id="rId1" Type="http://schemas.openxmlformats.org/officeDocument/2006/relationships/slideLayout" Target="../slideLayouts/slideLayout2.xml"/><Relationship Id="rId4" Type="http://schemas.openxmlformats.org/officeDocument/2006/relationships/image" Target="../media/image67.jpeg"/></Relationships>
</file>

<file path=ppt/slides/_rels/slide35.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image" Target="../media/image68.jpe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jpeg"/><Relationship Id="rId1" Type="http://schemas.openxmlformats.org/officeDocument/2006/relationships/slideLayout" Target="../slideLayouts/slideLayout4.xml"/><Relationship Id="rId5" Type="http://schemas.openxmlformats.org/officeDocument/2006/relationships/image" Target="../media/image74.png"/><Relationship Id="rId4" Type="http://schemas.openxmlformats.org/officeDocument/2006/relationships/image" Target="../media/image7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en.wikipedia.org/wiki/Southbridge_(computing)"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www.kent.ac.uk/careers/presentationskills.htm" TargetMode="External"/><Relationship Id="rId2" Type="http://schemas.openxmlformats.org/officeDocument/2006/relationships/hyperlink" Target="http://hbr.org/2013/06/how-to-give-a-killer-presentation/" TargetMode="External"/><Relationship Id="rId1" Type="http://schemas.openxmlformats.org/officeDocument/2006/relationships/slideLayout" Target="../slideLayouts/slideLayout2.xml"/><Relationship Id="rId4" Type="http://schemas.openxmlformats.org/officeDocument/2006/relationships/image" Target="../media/image75.gif"/></Relationships>
</file>

<file path=ppt/slides/_rels/slide41.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image" Target="../media/image76.jpeg"/><Relationship Id="rId1" Type="http://schemas.openxmlformats.org/officeDocument/2006/relationships/slideLayout" Target="../slideLayouts/slideLayout4.xml"/><Relationship Id="rId5" Type="http://schemas.openxmlformats.org/officeDocument/2006/relationships/image" Target="../media/image79.jpeg"/><Relationship Id="rId4" Type="http://schemas.openxmlformats.org/officeDocument/2006/relationships/image" Target="../media/image78.jpeg"/></Relationships>
</file>

<file path=ppt/slides/_rels/slide42.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80.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81.gif"/><Relationship Id="rId2" Type="http://schemas.openxmlformats.org/officeDocument/2006/relationships/hyperlink" Target="http://www.techsmith.com/camtasia.html" TargetMode="Externa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image" Target="../media/image82.jpe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hyperlink" Target="http://en.wikipedia.org/wiki/Internet_protocol_suite" TargetMode="Externa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image" Target="../media/image85.jpeg"/><Relationship Id="rId1" Type="http://schemas.openxmlformats.org/officeDocument/2006/relationships/slideLayout" Target="../slideLayouts/slideLayout4.xml"/><Relationship Id="rId5" Type="http://schemas.openxmlformats.org/officeDocument/2006/relationships/image" Target="../media/image88.jpeg"/><Relationship Id="rId4" Type="http://schemas.openxmlformats.org/officeDocument/2006/relationships/image" Target="../media/image87.jpeg"/></Relationships>
</file>

<file path=ppt/slides/_rels/slide48.xml.rels><?xml version="1.0" encoding="UTF-8" standalone="yes"?>
<Relationships xmlns="http://schemas.openxmlformats.org/package/2006/relationships"><Relationship Id="rId3" Type="http://schemas.microsoft.com/office/2007/relationships/hdphoto" Target="../media/hdphoto10.wdp"/><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hyperlink" Target="http://en.wikipedia.org/wiki/Wireless_security" TargetMode="External"/><Relationship Id="rId2" Type="http://schemas.openxmlformats.org/officeDocument/2006/relationships/hyperlink" Target="http://en.wikipedia.org/wiki/Wired_Equivalent_Privacy"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4.xml"/><Relationship Id="rId4" Type="http://schemas.openxmlformats.org/officeDocument/2006/relationships/image" Target="../media/image13.jpeg"/></Relationships>
</file>

<file path=ppt/slides/_rels/slide50.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image" Target="../media/image90.jpeg"/><Relationship Id="rId1" Type="http://schemas.openxmlformats.org/officeDocument/2006/relationships/slideLayout" Target="../slideLayouts/slideLayout4.xml"/><Relationship Id="rId6" Type="http://schemas.openxmlformats.org/officeDocument/2006/relationships/image" Target="../media/image94.jpeg"/><Relationship Id="rId5" Type="http://schemas.openxmlformats.org/officeDocument/2006/relationships/image" Target="../media/image93.png"/><Relationship Id="rId4" Type="http://schemas.openxmlformats.org/officeDocument/2006/relationships/image" Target="../media/image92.jpeg"/></Relationships>
</file>

<file path=ppt/slides/_rels/slide51.xml.rels><?xml version="1.0" encoding="UTF-8" standalone="yes"?>
<Relationships xmlns="http://schemas.openxmlformats.org/package/2006/relationships"><Relationship Id="rId3" Type="http://schemas.microsoft.com/office/2007/relationships/hdphoto" Target="../media/hdphoto11.wdp"/><Relationship Id="rId2" Type="http://schemas.openxmlformats.org/officeDocument/2006/relationships/image" Target="../media/image95.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96.jpeg"/><Relationship Id="rId2" Type="http://schemas.openxmlformats.org/officeDocument/2006/relationships/hyperlink" Target="http://en.wikipedia.org/wiki/Voice_over_IP" TargetMode="External"/><Relationship Id="rId1" Type="http://schemas.openxmlformats.org/officeDocument/2006/relationships/slideLayout" Target="../slideLayouts/slideLayout2.xml"/><Relationship Id="rId4" Type="http://schemas.microsoft.com/office/2007/relationships/hdphoto" Target="../media/hdphoto12.wdp"/></Relationships>
</file>

<file path=ppt/slides/_rels/slide53.xml.rels><?xml version="1.0" encoding="UTF-8" standalone="yes"?>
<Relationships xmlns="http://schemas.openxmlformats.org/package/2006/relationships"><Relationship Id="rId3" Type="http://schemas.openxmlformats.org/officeDocument/2006/relationships/image" Target="../media/image98.jpeg"/><Relationship Id="rId2" Type="http://schemas.openxmlformats.org/officeDocument/2006/relationships/image" Target="../media/image97.jpeg"/><Relationship Id="rId1" Type="http://schemas.openxmlformats.org/officeDocument/2006/relationships/slideLayout" Target="../slideLayouts/slideLayout4.xml"/><Relationship Id="rId5" Type="http://schemas.openxmlformats.org/officeDocument/2006/relationships/image" Target="../media/image100.jpeg"/><Relationship Id="rId4" Type="http://schemas.openxmlformats.org/officeDocument/2006/relationships/image" Target="../media/image99.jpe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01.jpeg"/><Relationship Id="rId2" Type="http://schemas.openxmlformats.org/officeDocument/2006/relationships/hyperlink" Target="http://en.wikipedia.org/wiki/Website" TargetMode="External"/><Relationship Id="rId1" Type="http://schemas.openxmlformats.org/officeDocument/2006/relationships/slideLayout" Target="../slideLayouts/slideLayout2.xml"/><Relationship Id="rId4" Type="http://schemas.microsoft.com/office/2007/relationships/hdphoto" Target="../media/hdphoto13.wdp"/></Relationships>
</file>

<file path=ppt/slides/_rels/slide56.xml.rels><?xml version="1.0" encoding="UTF-8" standalone="yes"?>
<Relationships xmlns="http://schemas.openxmlformats.org/package/2006/relationships"><Relationship Id="rId3" Type="http://schemas.openxmlformats.org/officeDocument/2006/relationships/image" Target="../media/image103.jpeg"/><Relationship Id="rId2" Type="http://schemas.openxmlformats.org/officeDocument/2006/relationships/image" Target="../media/image102.png"/><Relationship Id="rId1" Type="http://schemas.openxmlformats.org/officeDocument/2006/relationships/slideLayout" Target="../slideLayouts/slideLayout4.xml"/><Relationship Id="rId6" Type="http://schemas.openxmlformats.org/officeDocument/2006/relationships/image" Target="../media/image105.png"/><Relationship Id="rId5" Type="http://schemas.openxmlformats.org/officeDocument/2006/relationships/image" Target="../media/image104.png"/><Relationship Id="rId4" Type="http://schemas.microsoft.com/office/2007/relationships/hdphoto" Target="../media/hdphoto14.wdp"/></Relationships>
</file>

<file path=ppt/slides/_rels/slide57.xml.rels><?xml version="1.0" encoding="UTF-8" standalone="yes"?>
<Relationships xmlns="http://schemas.openxmlformats.org/package/2006/relationships"><Relationship Id="rId3" Type="http://schemas.microsoft.com/office/2007/relationships/hdphoto" Target="../media/hdphoto15.wdp"/><Relationship Id="rId2" Type="http://schemas.openxmlformats.org/officeDocument/2006/relationships/image" Target="../media/image106.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hyperlink" Target="http://www.w3schools.com/css/css_howto.asp" TargetMode="Externa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jpeg"/><Relationship Id="rId1" Type="http://schemas.openxmlformats.org/officeDocument/2006/relationships/slideLayout" Target="../slideLayouts/slideLayout4.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112.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8" Type="http://schemas.openxmlformats.org/officeDocument/2006/relationships/hyperlink" Target="http://mvccourse.telerik.com/" TargetMode="External"/><Relationship Id="rId13" Type="http://schemas.openxmlformats.org/officeDocument/2006/relationships/hyperlink" Target="http://algoacademy.telerik.com/" TargetMode="External"/><Relationship Id="rId18" Type="http://schemas.openxmlformats.org/officeDocument/2006/relationships/hyperlink" Target="http://www.minkov.it/" TargetMode="External"/><Relationship Id="rId3" Type="http://schemas.openxmlformats.org/officeDocument/2006/relationships/hyperlink" Target="http://kursove-uroci-knigi-obuchenie-programirane-web-design-csharp.info/" TargetMode="External"/><Relationship Id="rId7" Type="http://schemas.openxmlformats.org/officeDocument/2006/relationships/hyperlink" Target="http://schoolacademy.telerik.com/" TargetMode="External"/><Relationship Id="rId12" Type="http://schemas.openxmlformats.org/officeDocument/2006/relationships/hyperlink" Target="http://codecourse.telerik.com/" TargetMode="External"/><Relationship Id="rId17" Type="http://schemas.openxmlformats.org/officeDocument/2006/relationships/hyperlink" Target="http://www.introprogramming.info/" TargetMode="External"/><Relationship Id="rId2" Type="http://schemas.openxmlformats.org/officeDocument/2006/relationships/hyperlink" Target="http://forums.academy.telerik.com/" TargetMode="External"/><Relationship Id="rId16" Type="http://schemas.openxmlformats.org/officeDocument/2006/relationships/hyperlink" Target="http://mobiledevcourse.telerik.com/" TargetMode="External"/><Relationship Id="rId20" Type="http://schemas.openxmlformats.org/officeDocument/2006/relationships/hyperlink" Target="http://csharpfundamentals.telerik.com/" TargetMode="External"/><Relationship Id="rId1" Type="http://schemas.openxmlformats.org/officeDocument/2006/relationships/slideLayout" Target="../slideLayouts/slideLayout2.xml"/><Relationship Id="rId6" Type="http://schemas.openxmlformats.org/officeDocument/2006/relationships/hyperlink" Target="http://html5course.telerik.com/" TargetMode="External"/><Relationship Id="rId11" Type="http://schemas.openxmlformats.org/officeDocument/2006/relationships/hyperlink" Target="http://www.nakov.com/" TargetMode="External"/><Relationship Id="rId5" Type="http://schemas.openxmlformats.org/officeDocument/2006/relationships/hyperlink" Target="http://seocourse.telerik.com/" TargetMode="External"/><Relationship Id="rId15" Type="http://schemas.openxmlformats.org/officeDocument/2006/relationships/hyperlink" Target="http://academy.telerik.com/" TargetMode="External"/><Relationship Id="rId10" Type="http://schemas.openxmlformats.org/officeDocument/2006/relationships/hyperlink" Target="http://www.bgcoder.com/" TargetMode="External"/><Relationship Id="rId19" Type="http://schemas.openxmlformats.org/officeDocument/2006/relationships/hyperlink" Target="http://www.nikolay.it/" TargetMode="External"/><Relationship Id="rId4" Type="http://schemas.openxmlformats.org/officeDocument/2006/relationships/hyperlink" Target="http://www.telerik-kids.com/" TargetMode="External"/><Relationship Id="rId9" Type="http://schemas.openxmlformats.org/officeDocument/2006/relationships/hyperlink" Target="http://clouddevcourse.telerik.com/" TargetMode="External"/><Relationship Id="rId14" Type="http://schemas.openxmlformats.org/officeDocument/2006/relationships/hyperlink" Target="http://aspnetcourse.telerik.com/"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en.wikipedia.org/wiki/ASP.NET"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4.xml"/><Relationship Id="rId4" Type="http://schemas.openxmlformats.org/officeDocument/2006/relationships/image" Target="../media/image17.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4"/>
          <p:cNvSpPr>
            <a:spLocks noGrp="1"/>
          </p:cNvSpPr>
          <p:nvPr>
            <p:ph type="body" sz="quarter" idx="10"/>
          </p:nvPr>
        </p:nvSpPr>
        <p:spPr>
          <a:xfrm>
            <a:off x="381000" y="4648200"/>
            <a:ext cx="8175416" cy="523220"/>
          </a:xfrm>
        </p:spPr>
        <p:txBody>
          <a:bodyPr/>
          <a:lstStyle/>
          <a:p>
            <a:r>
              <a:rPr lang="en-US" dirty="0" smtClean="0"/>
              <a:t>Prepared by</a:t>
            </a:r>
            <a:r>
              <a:rPr lang="bg-BG" dirty="0" smtClean="0"/>
              <a:t>:</a:t>
            </a:r>
            <a:endParaRPr lang="en-US" dirty="0"/>
          </a:p>
        </p:txBody>
      </p:sp>
      <p:sp>
        <p:nvSpPr>
          <p:cNvPr id="15" name="Text Placeholder 5"/>
          <p:cNvSpPr>
            <a:spLocks noGrp="1"/>
          </p:cNvSpPr>
          <p:nvPr>
            <p:ph type="body" sz="quarter" idx="11"/>
          </p:nvPr>
        </p:nvSpPr>
        <p:spPr>
          <a:xfrm>
            <a:off x="457200" y="5920219"/>
            <a:ext cx="3352800" cy="435159"/>
          </a:xfrm>
        </p:spPr>
        <p:txBody>
          <a:bodyPr/>
          <a:lstStyle/>
          <a:p>
            <a:r>
              <a:rPr lang="en-US" dirty="0" smtClean="0"/>
              <a:t>Telerik Software Academy</a:t>
            </a:r>
            <a:endParaRPr lang="en-US" dirty="0"/>
          </a:p>
        </p:txBody>
      </p:sp>
      <p:sp>
        <p:nvSpPr>
          <p:cNvPr id="16" name="Text Placeholder 6"/>
          <p:cNvSpPr>
            <a:spLocks noGrp="1"/>
          </p:cNvSpPr>
          <p:nvPr>
            <p:ph type="body" sz="quarter" idx="12"/>
          </p:nvPr>
        </p:nvSpPr>
        <p:spPr>
          <a:xfrm>
            <a:off x="457200" y="6290846"/>
            <a:ext cx="3352800" cy="338554"/>
          </a:xfrm>
        </p:spPr>
        <p:txBody>
          <a:bodyPr/>
          <a:lstStyle/>
          <a:p>
            <a:r>
              <a:rPr lang="en-US" dirty="0" smtClean="0">
                <a:hlinkClick r:id="rId3"/>
              </a:rPr>
              <a:t>academy.telerik.com</a:t>
            </a:r>
            <a:r>
              <a:rPr lang="en-US" dirty="0" smtClean="0"/>
              <a:t>   </a:t>
            </a:r>
            <a:endParaRPr lang="en-US" dirty="0"/>
          </a:p>
        </p:txBody>
      </p:sp>
      <p:pic>
        <p:nvPicPr>
          <p:cNvPr id="17"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332733" y="178455"/>
            <a:ext cx="1582667" cy="1726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1" name="Title 1"/>
          <p:cNvSpPr>
            <a:spLocks noGrp="1"/>
          </p:cNvSpPr>
          <p:nvPr>
            <p:ph type="ctrTitle"/>
          </p:nvPr>
        </p:nvSpPr>
        <p:spPr>
          <a:xfrm>
            <a:off x="457200" y="1752600"/>
            <a:ext cx="8229600" cy="1524000"/>
          </a:xfrm>
        </p:spPr>
        <p:txBody>
          <a:bodyPr/>
          <a:lstStyle/>
          <a:p>
            <a:pPr>
              <a:lnSpc>
                <a:spcPts val="5400"/>
              </a:lnSpc>
            </a:pPr>
            <a:r>
              <a:rPr lang="en-US" sz="4800" dirty="0" smtClean="0"/>
              <a:t>Information Technologies Practice Test</a:t>
            </a:r>
            <a:endParaRPr lang="en-US" sz="4800" dirty="0"/>
          </a:p>
        </p:txBody>
      </p:sp>
      <p:sp>
        <p:nvSpPr>
          <p:cNvPr id="22" name="Text Placeholder 4"/>
          <p:cNvSpPr>
            <a:spLocks noGrp="1"/>
          </p:cNvSpPr>
          <p:nvPr>
            <p:ph type="body" sz="quarter" idx="10"/>
          </p:nvPr>
        </p:nvSpPr>
        <p:spPr>
          <a:xfrm>
            <a:off x="425940" y="5256441"/>
            <a:ext cx="4129151" cy="523220"/>
          </a:xfrm>
        </p:spPr>
        <p:txBody>
          <a:bodyPr/>
          <a:lstStyle/>
          <a:p>
            <a:r>
              <a:rPr lang="en-US" dirty="0" smtClean="0"/>
              <a:t>Kurt Vonnegut Team</a:t>
            </a:r>
            <a:endParaRPr lang="en-US" dirty="0"/>
          </a:p>
        </p:txBody>
      </p:sp>
      <p:pic>
        <p:nvPicPr>
          <p:cNvPr id="2" name="Picture 2" descr="D:\Telerik\Programming\CSharp_Part1\TeamworkAssignment\KVquoteInCode.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73812" y="2895600"/>
            <a:ext cx="3733800" cy="93345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D:\Telerik\C#1\TeamworkAssignment\7671.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507612" y="4336366"/>
            <a:ext cx="3264788" cy="2203732"/>
          </a:xfrm>
          <a:prstGeom prst="rect">
            <a:avLst/>
          </a:prstGeom>
          <a:noFill/>
          <a:effectLst>
            <a:softEdge rad="1397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55314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Answer 03</a:t>
            </a:r>
            <a:endParaRPr lang="en-US" dirty="0"/>
          </a:p>
        </p:txBody>
      </p:sp>
      <p:sp>
        <p:nvSpPr>
          <p:cNvPr id="3" name="Content Placeholder 2"/>
          <p:cNvSpPr>
            <a:spLocks noGrp="1"/>
          </p:cNvSpPr>
          <p:nvPr>
            <p:ph idx="1"/>
          </p:nvPr>
        </p:nvSpPr>
        <p:spPr>
          <a:xfrm>
            <a:off x="228600" y="1219200"/>
            <a:ext cx="8686800" cy="5638800"/>
          </a:xfrm>
        </p:spPr>
        <p:txBody>
          <a:bodyPr/>
          <a:lstStyle/>
          <a:p>
            <a:r>
              <a:rPr lang="en-US" sz="2400" dirty="0"/>
              <a:t>Fragmentation happens to a hard disk over time as you save, change, or delete files. The changes that you save to a file are often stored at a location on the hard disk that's different from the original file. Additional changes are saved to even more locations. Over time, both the file and the hard disk itself become fragmented, and your computer slows down as it has to look in many different places to open a file. </a:t>
            </a:r>
            <a:endParaRPr lang="en-US" sz="2400" dirty="0" smtClean="0"/>
          </a:p>
          <a:p>
            <a:r>
              <a:rPr lang="en-US" sz="2400" dirty="0" smtClean="0"/>
              <a:t>Sources : </a:t>
            </a:r>
            <a:endParaRPr lang="bg-BG" sz="2400" dirty="0" smtClean="0"/>
          </a:p>
          <a:p>
            <a:pPr lvl="1"/>
            <a:r>
              <a:rPr lang="en-US" sz="2400" dirty="0" err="1" smtClean="0">
                <a:hlinkClick r:id="rId2"/>
              </a:rPr>
              <a:t>http://goo.gl/Sh4BLY</a:t>
            </a:r>
            <a:endParaRPr lang="bg-BG" sz="2400"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10</a:t>
            </a:fld>
            <a:endParaRPr lang="en-US" dirty="0"/>
          </a:p>
        </p:txBody>
      </p:sp>
      <p:pic>
        <p:nvPicPr>
          <p:cNvPr id="6" name="Picture 5" descr="q3.png"/>
          <p:cNvPicPr>
            <a:picLocks noChangeAspect="1"/>
          </p:cNvPicPr>
          <p:nvPr/>
        </p:nvPicPr>
        <p:blipFill>
          <a:blip r:embed="rId3" cstate="print"/>
          <a:stretch>
            <a:fillRect/>
          </a:stretch>
        </p:blipFill>
        <p:spPr>
          <a:xfrm>
            <a:off x="5791200" y="3962400"/>
            <a:ext cx="2824181" cy="2682972"/>
          </a:xfrm>
          <a:prstGeom prst="rect">
            <a:avLst/>
          </a:prstGeom>
        </p:spPr>
      </p:pic>
    </p:spTree>
    <p:extLst>
      <p:ext uri="{BB962C8B-B14F-4D97-AF65-F5344CB8AC3E}">
        <p14:creationId xmlns:p14="http://schemas.microsoft.com/office/powerpoint/2010/main" val="13262192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3962399"/>
            <a:ext cx="6096000" cy="1295401"/>
          </a:xfrm>
        </p:spPr>
        <p:txBody>
          <a:bodyPr/>
          <a:lstStyle/>
          <a:p>
            <a:r>
              <a:rPr lang="en-US" dirty="0" smtClean="0"/>
              <a:t>Data Transfer and Numeral Systems</a:t>
            </a:r>
            <a:endParaRPr lang="en-US" dirty="0"/>
          </a:p>
        </p:txBody>
      </p:sp>
      <p:sp>
        <p:nvSpPr>
          <p:cNvPr id="10" name="Subtitle 2"/>
          <p:cNvSpPr>
            <a:spLocks noGrp="1"/>
          </p:cNvSpPr>
          <p:nvPr>
            <p:ph type="subTitle" idx="1"/>
          </p:nvPr>
        </p:nvSpPr>
        <p:spPr>
          <a:xfrm>
            <a:off x="1219200" y="5445920"/>
            <a:ext cx="6705600" cy="954880"/>
          </a:xfrm>
        </p:spPr>
        <p:txBody>
          <a:bodyPr/>
          <a:lstStyle/>
          <a:p>
            <a:r>
              <a:rPr lang="en-US" dirty="0" smtClean="0"/>
              <a:t>Data Transmission Channels</a:t>
            </a:r>
            <a:r>
              <a:rPr lang="bg-BG" dirty="0" smtClean="0"/>
              <a:t>, </a:t>
            </a:r>
            <a:r>
              <a:rPr lang="en-US" dirty="0" smtClean="0"/>
              <a:t>Measurement Units</a:t>
            </a:r>
            <a:r>
              <a:rPr lang="bg-BG" dirty="0" smtClean="0"/>
              <a:t>, </a:t>
            </a:r>
            <a:r>
              <a:rPr lang="en-US" dirty="0" smtClean="0"/>
              <a:t>Numeral Systems</a:t>
            </a:r>
            <a:endParaRPr lang="en-US" dirty="0"/>
          </a:p>
        </p:txBody>
      </p:sp>
      <p:pic>
        <p:nvPicPr>
          <p:cNvPr id="11" name="Picture 2" descr="http://www.expressasp.com/Portals/2/dreamstimeweb_361614%20world%20data%20transfer.jpg"/>
          <p:cNvPicPr>
            <a:picLocks noChangeAspect="1" noChangeArrowheads="1"/>
          </p:cNvPicPr>
          <p:nvPr/>
        </p:nvPicPr>
        <p:blipFill>
          <a:blip r:embed="rId2" cstate="screen">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2362200" y="1066800"/>
            <a:ext cx="4299228" cy="2864360"/>
          </a:xfrm>
          <a:prstGeom prst="roundRect">
            <a:avLst>
              <a:gd name="adj" fmla="val 4844"/>
            </a:avLst>
          </a:prstGeom>
          <a:noFill/>
          <a:ln>
            <a:solidFill>
              <a:schemeClr val="accent5">
                <a:lumMod val="50000"/>
              </a:schemeClr>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636992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Question 04</a:t>
            </a:r>
            <a:endParaRPr lang="en-US" sz="3600" dirty="0"/>
          </a:p>
        </p:txBody>
      </p:sp>
      <p:sp>
        <p:nvSpPr>
          <p:cNvPr id="3" name="Content Placeholder 2"/>
          <p:cNvSpPr>
            <a:spLocks noGrp="1"/>
          </p:cNvSpPr>
          <p:nvPr>
            <p:ph idx="1"/>
          </p:nvPr>
        </p:nvSpPr>
        <p:spPr>
          <a:xfrm>
            <a:off x="228600" y="1295400"/>
            <a:ext cx="8686800" cy="5791200"/>
          </a:xfrm>
        </p:spPr>
        <p:txBody>
          <a:bodyPr/>
          <a:lstStyle/>
          <a:p>
            <a:r>
              <a:rPr lang="en-US" sz="2400" dirty="0" smtClean="0"/>
              <a:t>Serial communication is … </a:t>
            </a:r>
            <a:r>
              <a:rPr lang="bg-BG" sz="2400" dirty="0" smtClean="0"/>
              <a:t>?</a:t>
            </a:r>
          </a:p>
          <a:p>
            <a:pPr marL="871538" lvl="1" indent="-514350">
              <a:buFont typeface="+mj-lt"/>
              <a:buAutoNum type="alphaLcParenR"/>
            </a:pPr>
            <a:r>
              <a:rPr lang="en-US" sz="2400" dirty="0" smtClean="0"/>
              <a:t>a communication system that transfers data between processor and memory in the computer</a:t>
            </a:r>
          </a:p>
          <a:p>
            <a:pPr marL="871538" lvl="1" indent="-514350">
              <a:buFont typeface="+mj-lt"/>
              <a:buAutoNum type="alphaLcParenR"/>
            </a:pPr>
            <a:r>
              <a:rPr lang="en-US" sz="2400" dirty="0" smtClean="0"/>
              <a:t>the process of sending data as a whole, on a link with several parallel channels</a:t>
            </a:r>
          </a:p>
          <a:p>
            <a:pPr marL="871538" lvl="1" indent="-514350">
              <a:buFont typeface="+mj-lt"/>
              <a:buAutoNum type="alphaLcParenR"/>
            </a:pPr>
            <a:r>
              <a:rPr lang="en-US" sz="2400" dirty="0" smtClean="0"/>
              <a:t>a method of communication to exchange data using radio waves</a:t>
            </a:r>
          </a:p>
          <a:p>
            <a:pPr marL="871538" lvl="1" indent="-514350">
              <a:buFont typeface="+mj-lt"/>
              <a:buAutoNum type="alphaLcParenR"/>
            </a:pPr>
            <a:r>
              <a:rPr lang="en-US" sz="2400" dirty="0" smtClean="0"/>
              <a:t>the process of sending data one bit at a time, sequentially</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12</a:t>
            </a:fld>
            <a:endParaRPr lang="en-US" dirty="0"/>
          </a:p>
        </p:txBody>
      </p:sp>
      <p:sp>
        <p:nvSpPr>
          <p:cNvPr id="5" name="Oval 4"/>
          <p:cNvSpPr/>
          <p:nvPr/>
        </p:nvSpPr>
        <p:spPr>
          <a:xfrm>
            <a:off x="457200" y="4572000"/>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709071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Answer 04</a:t>
            </a:r>
            <a:endParaRPr lang="en-CA" dirty="0"/>
          </a:p>
        </p:txBody>
      </p:sp>
      <p:sp>
        <p:nvSpPr>
          <p:cNvPr id="3" name="Content Placeholder 2"/>
          <p:cNvSpPr>
            <a:spLocks noGrp="1"/>
          </p:cNvSpPr>
          <p:nvPr>
            <p:ph idx="1"/>
          </p:nvPr>
        </p:nvSpPr>
        <p:spPr>
          <a:xfrm>
            <a:off x="228600" y="1371600"/>
            <a:ext cx="8686800" cy="5791200"/>
          </a:xfrm>
        </p:spPr>
        <p:txBody>
          <a:bodyPr/>
          <a:lstStyle/>
          <a:p>
            <a:r>
              <a:rPr lang="en-US" sz="2400" dirty="0" smtClean="0"/>
              <a:t>Serial communication is used for all long-haul communication and most computer networks, where the cost of cable and synchronization difficulties make parallel communication impractical.</a:t>
            </a:r>
            <a:endParaRPr lang="bg-BG" sz="2400" dirty="0" smtClean="0"/>
          </a:p>
          <a:p>
            <a:pPr>
              <a:buNone/>
            </a:pPr>
            <a:endParaRPr lang="en-US" sz="2400" dirty="0" smtClean="0"/>
          </a:p>
          <a:p>
            <a:r>
              <a:rPr lang="en-US" sz="2400" dirty="0" smtClean="0"/>
              <a:t>Sources: </a:t>
            </a:r>
            <a:r>
              <a:rPr lang="en-US" sz="2400" dirty="0" smtClean="0">
                <a:hlinkClick r:id="rId2"/>
              </a:rPr>
              <a:t>http://en.wikipedia.org/wiki/Serial_communication</a:t>
            </a:r>
            <a:endParaRPr lang="en-US" sz="2400"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13</a:t>
            </a:fld>
            <a:endParaRPr lang="en-US" dirty="0"/>
          </a:p>
        </p:txBody>
      </p:sp>
      <p:pic>
        <p:nvPicPr>
          <p:cNvPr id="6" name="Picture 5" descr="q4.jpg"/>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3000" contrast="6000"/>
                    </a14:imgEffect>
                  </a14:imgLayer>
                </a14:imgProps>
              </a:ext>
            </a:extLst>
          </a:blip>
          <a:stretch>
            <a:fillRect/>
          </a:stretch>
        </p:blipFill>
        <p:spPr>
          <a:xfrm>
            <a:off x="2362200" y="4743582"/>
            <a:ext cx="4267200" cy="1416216"/>
          </a:xfrm>
          <a:prstGeom prst="rect">
            <a:avLst/>
          </a:prstGeom>
          <a:effectLst>
            <a:glow rad="127000">
              <a:srgbClr val="FFFFFF">
                <a:alpha val="0"/>
              </a:srgbClr>
            </a:glow>
            <a:softEdge rad="139700"/>
          </a:effectLst>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p:cNvSpPr>
            <a:spLocks noGrp="1"/>
          </p:cNvSpPr>
          <p:nvPr>
            <p:ph type="ctrTitle"/>
          </p:nvPr>
        </p:nvSpPr>
        <p:spPr>
          <a:xfrm>
            <a:off x="609600" y="4648200"/>
            <a:ext cx="7924800" cy="685800"/>
          </a:xfrm>
        </p:spPr>
        <p:txBody>
          <a:bodyPr/>
          <a:lstStyle/>
          <a:p>
            <a:r>
              <a:rPr lang="en-US" dirty="0" smtClean="0"/>
              <a:t>Operating Systems</a:t>
            </a:r>
            <a:endParaRPr lang="en-US" dirty="0"/>
          </a:p>
        </p:txBody>
      </p:sp>
      <p:sp>
        <p:nvSpPr>
          <p:cNvPr id="15" name="Subtitle 2"/>
          <p:cNvSpPr>
            <a:spLocks noGrp="1"/>
          </p:cNvSpPr>
          <p:nvPr>
            <p:ph type="subTitle" idx="1"/>
          </p:nvPr>
        </p:nvSpPr>
        <p:spPr>
          <a:xfrm>
            <a:off x="838200" y="5526878"/>
            <a:ext cx="7467600" cy="950122"/>
          </a:xfrm>
        </p:spPr>
        <p:txBody>
          <a:bodyPr/>
          <a:lstStyle/>
          <a:p>
            <a:r>
              <a:rPr lang="en-US" dirty="0" smtClean="0"/>
              <a:t>Architectures</a:t>
            </a:r>
            <a:r>
              <a:rPr lang="bg-BG" dirty="0" smtClean="0"/>
              <a:t>, </a:t>
            </a:r>
            <a:r>
              <a:rPr lang="en-US" dirty="0" smtClean="0"/>
              <a:t>Processes</a:t>
            </a:r>
            <a:r>
              <a:rPr lang="bg-BG" dirty="0" smtClean="0"/>
              <a:t>, </a:t>
            </a:r>
            <a:r>
              <a:rPr lang="en-US" dirty="0" smtClean="0"/>
              <a:t>Users</a:t>
            </a:r>
            <a:r>
              <a:rPr lang="bg-BG" dirty="0" smtClean="0"/>
              <a:t>, </a:t>
            </a:r>
            <a:r>
              <a:rPr lang="en-US" dirty="0" smtClean="0"/>
              <a:t>User Interfaces</a:t>
            </a:r>
            <a:r>
              <a:rPr lang="bg-BG" dirty="0" smtClean="0"/>
              <a:t>, </a:t>
            </a:r>
            <a:r>
              <a:rPr lang="en-US" dirty="0" smtClean="0"/>
              <a:t>File Systems</a:t>
            </a:r>
            <a:endParaRPr lang="en-US" dirty="0"/>
          </a:p>
        </p:txBody>
      </p:sp>
      <p:pic>
        <p:nvPicPr>
          <p:cNvPr id="16" name="Picture 2" descr="http://www.frontrange.com/common/Images/Products_Solutions/Centennial/Information/Discovery_Info/cross_platform.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95400" y="1493482"/>
            <a:ext cx="6553200" cy="2408300"/>
          </a:xfrm>
          <a:prstGeom prst="roundRect">
            <a:avLst>
              <a:gd name="adj" fmla="val 5956"/>
            </a:avLst>
          </a:prstGeom>
          <a:noFill/>
          <a:extLst>
            <a:ext uri="{909E8E84-426E-40DD-AFC4-6F175D3DCCD1}">
              <a14:hiddenFill xmlns:a14="http://schemas.microsoft.com/office/drawing/2010/main">
                <a:solidFill>
                  <a:srgbClr val="FFFFFF"/>
                </a:solidFill>
              </a14:hiddenFill>
            </a:ext>
          </a:extLst>
        </p:spPr>
      </p:pic>
      <p:pic>
        <p:nvPicPr>
          <p:cNvPr id="17" name="Picture 4" descr="http://www.pmar.eu/wp-content/uploads/2009/06/linux-logo.jpg"/>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rot="503918">
            <a:off x="6955891" y="632441"/>
            <a:ext cx="1462474" cy="1447800"/>
          </a:xfrm>
          <a:prstGeom prst="roundRect">
            <a:avLst>
              <a:gd name="adj" fmla="val 4983"/>
            </a:avLst>
          </a:prstGeom>
          <a:ln>
            <a:solidFill>
              <a:schemeClr val="accent6">
                <a:lumMod val="75000"/>
              </a:schemeClr>
            </a:solid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8" name="Picture 8" descr="http://knowfree.net/wp-content/uploads/2007/04/sol10logo.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21132045">
            <a:off x="3128914" y="3710629"/>
            <a:ext cx="1104256" cy="576810"/>
          </a:xfrm>
          <a:prstGeom prst="roundRect">
            <a:avLst>
              <a:gd name="adj" fmla="val 4983"/>
            </a:avLst>
          </a:prstGeom>
          <a:ln>
            <a:solidFill>
              <a:schemeClr val="accent6">
                <a:lumMod val="75000"/>
              </a:schemeClr>
            </a:solid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9" name="Picture 10" descr="http://t0.gstatic.com/images?q=tbn:724gHwvxFDnRuM:http://www.techgadgets.in/images/google-android-logo.jpg&amp;t=1"/>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a:stretch/>
        </p:blipFill>
        <p:spPr bwMode="auto">
          <a:xfrm rot="859146">
            <a:off x="2649591" y="1093099"/>
            <a:ext cx="1589609" cy="772568"/>
          </a:xfrm>
          <a:prstGeom prst="roundRect">
            <a:avLst>
              <a:gd name="adj" fmla="val 4983"/>
            </a:avLst>
          </a:prstGeom>
          <a:ln>
            <a:solidFill>
              <a:schemeClr val="accent6">
                <a:lumMod val="75000"/>
              </a:schemeClr>
            </a:solid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0" name="Picture 12" descr="http://hotline.ccsinsight.com/_images-article/symbian_logo.jp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a:stretch/>
        </p:blipFill>
        <p:spPr bwMode="auto">
          <a:xfrm rot="21006843">
            <a:off x="6953016" y="3694942"/>
            <a:ext cx="1620520" cy="505086"/>
          </a:xfrm>
          <a:prstGeom prst="roundRect">
            <a:avLst>
              <a:gd name="adj" fmla="val 4983"/>
            </a:avLst>
          </a:prstGeom>
          <a:ln>
            <a:solidFill>
              <a:schemeClr val="accent6">
                <a:lumMod val="75000"/>
              </a:schemeClr>
            </a:solid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1" name="Picture 14" descr="http://www.webdesignermag.co.uk/wp-content/uploads/2010/06/iphone4logo.png"/>
          <p:cNvPicPr>
            <a:picLocks noChangeAspect="1" noChangeArrowheads="1"/>
          </p:cNvPicPr>
          <p:nvPr/>
        </p:nvPicPr>
        <p:blipFill>
          <a:blip r:embed="rId7" cstate="screen">
            <a:extLst>
              <a:ext uri="{28A0092B-C50C-407E-A947-70E740481C1C}">
                <a14:useLocalDpi xmlns:a14="http://schemas.microsoft.com/office/drawing/2010/main" val="0"/>
              </a:ext>
            </a:extLst>
          </a:blip>
          <a:srcRect/>
          <a:stretch>
            <a:fillRect/>
          </a:stretch>
        </p:blipFill>
        <p:spPr bwMode="auto">
          <a:xfrm>
            <a:off x="669601" y="1356341"/>
            <a:ext cx="1251598" cy="1143618"/>
          </a:xfrm>
          <a:prstGeom prst="roundRect">
            <a:avLst/>
          </a:prstGeom>
          <a:noFill/>
          <a:extLst>
            <a:ext uri="{909E8E84-426E-40DD-AFC4-6F175D3DCCD1}">
              <a14:hiddenFill xmlns:a14="http://schemas.microsoft.com/office/drawing/2010/main">
                <a:solidFill>
                  <a:srgbClr val="FFFFFF"/>
                </a:solidFill>
              </a14:hiddenFill>
            </a:ext>
          </a:extLst>
        </p:spPr>
      </p:pic>
      <p:pic>
        <p:nvPicPr>
          <p:cNvPr id="22" name="Picture 16" descr="http://sdu.ictp.it/os/img/ubuntu_logo.jpg"/>
          <p:cNvPicPr>
            <a:picLocks noChangeAspect="1" noChangeArrowheads="1"/>
          </p:cNvPicPr>
          <p:nvPr/>
        </p:nvPicPr>
        <p:blipFill>
          <a:blip r:embed="rId8" cstate="screen">
            <a:extLst>
              <a:ext uri="{28A0092B-C50C-407E-A947-70E740481C1C}">
                <a14:useLocalDpi xmlns:a14="http://schemas.microsoft.com/office/drawing/2010/main" val="0"/>
              </a:ext>
            </a:extLst>
          </a:blip>
          <a:srcRect/>
          <a:stretch>
            <a:fillRect/>
          </a:stretch>
        </p:blipFill>
        <p:spPr bwMode="auto">
          <a:xfrm rot="306946">
            <a:off x="4715196" y="3770197"/>
            <a:ext cx="1680586" cy="504176"/>
          </a:xfrm>
          <a:prstGeom prst="roundRect">
            <a:avLst>
              <a:gd name="adj" fmla="val 4983"/>
            </a:avLst>
          </a:prstGeom>
          <a:ln>
            <a:solidFill>
              <a:schemeClr val="accent6">
                <a:lumMod val="75000"/>
              </a:schemeClr>
            </a:solid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3" name="Picture 20" descr="http://images.fixya.com/F/fedora/177x150/a2111005.jpg"/>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a:stretch/>
        </p:blipFill>
        <p:spPr bwMode="auto">
          <a:xfrm rot="21024750">
            <a:off x="4980513" y="1166954"/>
            <a:ext cx="1685925" cy="624859"/>
          </a:xfrm>
          <a:prstGeom prst="roundRect">
            <a:avLst>
              <a:gd name="adj" fmla="val 4983"/>
            </a:avLst>
          </a:prstGeom>
          <a:ln>
            <a:solidFill>
              <a:schemeClr val="accent6">
                <a:lumMod val="75000"/>
              </a:schemeClr>
            </a:solid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4" name="Picture 22" descr="http://cdn.erictric.com/wp-content/uploads/2010/06/iOS-4-Logo.jpg"/>
          <p:cNvPicPr>
            <a:picLocks noChangeAspect="1" noChangeArrowheads="1"/>
          </p:cNvPicPr>
          <p:nvPr/>
        </p:nvPicPr>
        <p:blipFill rotWithShape="1">
          <a:blip r:embed="rId10" cstate="screen">
            <a:extLst>
              <a:ext uri="{28A0092B-C50C-407E-A947-70E740481C1C}">
                <a14:useLocalDpi xmlns:a14="http://schemas.microsoft.com/office/drawing/2010/main" val="0"/>
              </a:ext>
            </a:extLst>
          </a:blip>
          <a:srcRect/>
          <a:stretch/>
        </p:blipFill>
        <p:spPr bwMode="auto">
          <a:xfrm rot="20668474">
            <a:off x="1086765" y="2366439"/>
            <a:ext cx="818928" cy="349742"/>
          </a:xfrm>
          <a:prstGeom prst="roundRect">
            <a:avLst/>
          </a:prstGeom>
          <a:noFill/>
          <a:extLst>
            <a:ext uri="{909E8E84-426E-40DD-AFC4-6F175D3DCCD1}">
              <a14:hiddenFill xmlns:a14="http://schemas.microsoft.com/office/drawing/2010/main">
                <a:solidFill>
                  <a:srgbClr val="FFFFFF"/>
                </a:solidFill>
              </a14:hiddenFill>
            </a:ext>
          </a:extLst>
        </p:spPr>
      </p:pic>
      <p:pic>
        <p:nvPicPr>
          <p:cNvPr id="25" name="Picture 28" descr="http://static.arstechnica.net/windows_embedded_small.png"/>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a:stretch/>
        </p:blipFill>
        <p:spPr bwMode="auto">
          <a:xfrm rot="280204">
            <a:off x="3709924" y="648542"/>
            <a:ext cx="1827391" cy="635299"/>
          </a:xfrm>
          <a:prstGeom prst="roundRect">
            <a:avLst>
              <a:gd name="adj" fmla="val 4983"/>
            </a:avLst>
          </a:prstGeom>
          <a:ln>
            <a:solidFill>
              <a:schemeClr val="accent6">
                <a:lumMod val="75000"/>
              </a:schemeClr>
            </a:solid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6" name="Picture 30" descr="http://www.dataracks.net/images/freebsdLogo-large.jp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rot="21081461">
            <a:off x="1767467" y="804767"/>
            <a:ext cx="743357" cy="874793"/>
          </a:xfrm>
          <a:prstGeom prst="roundRect">
            <a:avLst>
              <a:gd name="adj" fmla="val 6861"/>
            </a:avLst>
          </a:prstGeom>
          <a:noFill/>
          <a:extLst>
            <a:ext uri="{909E8E84-426E-40DD-AFC4-6F175D3DCCD1}">
              <a14:hiddenFill xmlns:a14="http://schemas.microsoft.com/office/drawing/2010/main">
                <a:solidFill>
                  <a:srgbClr val="FFFFFF"/>
                </a:solidFill>
              </a14:hiddenFill>
            </a:ext>
          </a:extLst>
        </p:spPr>
      </p:pic>
      <p:pic>
        <p:nvPicPr>
          <p:cNvPr id="27" name="Picture 32" descr="http://www.hjackson.org/blog/debian-logo.png"/>
          <p:cNvPicPr>
            <a:picLocks noChangeAspect="1" noChangeArrowheads="1"/>
          </p:cNvPicPr>
          <p:nvPr/>
        </p:nvPicPr>
        <p:blipFill rotWithShape="1">
          <a:blip r:embed="rId13" cstate="screen">
            <a:extLst>
              <a:ext uri="{28A0092B-C50C-407E-A947-70E740481C1C}">
                <a14:useLocalDpi xmlns:a14="http://schemas.microsoft.com/office/drawing/2010/main" val="0"/>
              </a:ext>
            </a:extLst>
          </a:blip>
          <a:srcRect/>
          <a:stretch/>
        </p:blipFill>
        <p:spPr bwMode="auto">
          <a:xfrm rot="21443247">
            <a:off x="7721198" y="2308693"/>
            <a:ext cx="1019003" cy="1023553"/>
          </a:xfrm>
          <a:prstGeom prst="roundRect">
            <a:avLst>
              <a:gd name="adj" fmla="val 4983"/>
            </a:avLst>
          </a:prstGeom>
          <a:solidFill>
            <a:srgbClr val="FFFFFF"/>
          </a:solidFill>
          <a:ln>
            <a:solidFill>
              <a:schemeClr val="accent6">
                <a:lumMod val="75000"/>
              </a:schemeClr>
            </a:solidFill>
          </a:ln>
          <a:effectLst>
            <a:outerShdw blurRad="292100" dist="139700" dir="2700000" algn="tl" rotWithShape="0">
              <a:srgbClr val="333333">
                <a:alpha val="65000"/>
              </a:srgbClr>
            </a:outerShdw>
          </a:effectLst>
        </p:spPr>
      </p:pic>
      <p:pic>
        <p:nvPicPr>
          <p:cNvPr id="28" name="Picture 34" descr="http://www.mobiletopsoft.com/images/news/blackberry_logo.gif"/>
          <p:cNvPicPr>
            <a:picLocks noChangeAspect="1" noChangeArrowheads="1"/>
          </p:cNvPicPr>
          <p:nvPr/>
        </p:nvPicPr>
        <p:blipFill rotWithShape="1">
          <a:blip r:embed="rId14" cstate="print">
            <a:extLst>
              <a:ext uri="{28A0092B-C50C-407E-A947-70E740481C1C}">
                <a14:useLocalDpi xmlns:a14="http://schemas.microsoft.com/office/drawing/2010/main" val="0"/>
              </a:ext>
            </a:extLst>
          </a:blip>
          <a:srcRect t="11388" b="24613"/>
          <a:stretch/>
        </p:blipFill>
        <p:spPr bwMode="auto">
          <a:xfrm rot="21334579">
            <a:off x="478854" y="2902234"/>
            <a:ext cx="1000152" cy="600091"/>
          </a:xfrm>
          <a:prstGeom prst="roundRect">
            <a:avLst>
              <a:gd name="adj" fmla="val 4983"/>
            </a:avLst>
          </a:prstGeom>
          <a:solidFill>
            <a:srgbClr val="FFFFFF"/>
          </a:solidFill>
          <a:ln>
            <a:solidFill>
              <a:schemeClr val="accent6">
                <a:lumMod val="75000"/>
              </a:schemeClr>
            </a:solidFill>
          </a:ln>
          <a:effectLst>
            <a:outerShdw blurRad="292100" dist="139700" dir="2700000" algn="tl" rotWithShape="0">
              <a:srgbClr val="333333">
                <a:alpha val="65000"/>
              </a:srgbClr>
            </a:outerShdw>
          </a:effectLst>
          <a:extLst/>
        </p:spPr>
      </p:pic>
      <p:pic>
        <p:nvPicPr>
          <p:cNvPr id="29" name="Picture 2"/>
          <p:cNvPicPr>
            <a:picLocks noChangeAspect="1" noChangeArrowheads="1"/>
          </p:cNvPicPr>
          <p:nvPr/>
        </p:nvPicPr>
        <p:blipFill>
          <a:blip r:embed="rId15" cstate="screen">
            <a:extLst>
              <a:ext uri="{28A0092B-C50C-407E-A947-70E740481C1C}">
                <a14:useLocalDpi xmlns:a14="http://schemas.microsoft.com/office/drawing/2010/main" val="0"/>
              </a:ext>
            </a:extLst>
          </a:blip>
          <a:srcRect/>
          <a:stretch>
            <a:fillRect/>
          </a:stretch>
        </p:blipFill>
        <p:spPr bwMode="auto">
          <a:xfrm rot="665810">
            <a:off x="2110328" y="3776129"/>
            <a:ext cx="891659" cy="636603"/>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 name="Picture 26" descr="http://www.bbin.in/en/wp-content/uploads/2010/08/800px-QNX_logo.svg_-300x127.png"/>
          <p:cNvPicPr>
            <a:picLocks noChangeAspect="1" noChangeArrowheads="1"/>
          </p:cNvPicPr>
          <p:nvPr/>
        </p:nvPicPr>
        <p:blipFill rotWithShape="1">
          <a:blip r:embed="rId16" cstate="print">
            <a:extLst>
              <a:ext uri="{28A0092B-C50C-407E-A947-70E740481C1C}">
                <a14:useLocalDpi xmlns:a14="http://schemas.microsoft.com/office/drawing/2010/main" val="0"/>
              </a:ext>
            </a:extLst>
          </a:blip>
          <a:srcRect l="-7472" t="-13453" r="-7472" b="-13453"/>
          <a:stretch/>
        </p:blipFill>
        <p:spPr bwMode="auto">
          <a:xfrm rot="340637">
            <a:off x="614785" y="3674238"/>
            <a:ext cx="1329174" cy="621238"/>
          </a:xfrm>
          <a:prstGeom prst="roundRect">
            <a:avLst>
              <a:gd name="adj" fmla="val 4983"/>
            </a:avLst>
          </a:prstGeom>
          <a:solidFill>
            <a:srgbClr val="FFFFFF"/>
          </a:solidFill>
          <a:ln>
            <a:solidFill>
              <a:schemeClr val="accent6">
                <a:lumMod val="75000"/>
              </a:schemeClr>
            </a:solid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08079564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Question 05</a:t>
            </a:r>
            <a:endParaRPr lang="en-US" sz="3600" dirty="0"/>
          </a:p>
        </p:txBody>
      </p:sp>
      <p:sp>
        <p:nvSpPr>
          <p:cNvPr id="3" name="Content Placeholder 2"/>
          <p:cNvSpPr>
            <a:spLocks noGrp="1"/>
          </p:cNvSpPr>
          <p:nvPr>
            <p:ph idx="1"/>
          </p:nvPr>
        </p:nvSpPr>
        <p:spPr>
          <a:xfrm>
            <a:off x="228600" y="1295400"/>
            <a:ext cx="8686800" cy="5791200"/>
          </a:xfrm>
        </p:spPr>
        <p:txBody>
          <a:bodyPr/>
          <a:lstStyle/>
          <a:p>
            <a:pPr lvl="0"/>
            <a:r>
              <a:rPr lang="en-US" sz="2400" dirty="0" smtClean="0"/>
              <a:t>What is a journaling file system? A file system that:</a:t>
            </a:r>
          </a:p>
          <a:p>
            <a:pPr marL="871538" lvl="1" indent="-514350">
              <a:buFont typeface="+mj-lt"/>
              <a:buAutoNum type="alphaLcParenR"/>
            </a:pPr>
            <a:r>
              <a:rPr lang="en-US" sz="2400" dirty="0" smtClean="0"/>
              <a:t>has built-in support for report creation and review.</a:t>
            </a:r>
            <a:endParaRPr lang="bg-BG" sz="2400" dirty="0" smtClean="0"/>
          </a:p>
          <a:p>
            <a:pPr marL="871538" lvl="1" indent="-514350">
              <a:buFont typeface="+mj-lt"/>
              <a:buAutoNum type="alphaLcParenR"/>
            </a:pPr>
            <a:r>
              <a:rPr lang="en-US" sz="2400" dirty="0" smtClean="0"/>
              <a:t>is used by journalists.</a:t>
            </a:r>
            <a:endParaRPr lang="en-US" sz="2400" dirty="0"/>
          </a:p>
          <a:p>
            <a:pPr marL="871538" lvl="1" indent="-514350">
              <a:buFont typeface="+mj-lt"/>
              <a:buAutoNum type="alphaLcParenR"/>
            </a:pPr>
            <a:r>
              <a:rPr lang="en-US" sz="2400" dirty="0" smtClean="0"/>
              <a:t>has built-in support for software versioning and revision control systems. </a:t>
            </a:r>
            <a:endParaRPr lang="bg-BG" sz="2400" dirty="0"/>
          </a:p>
          <a:p>
            <a:pPr marL="871538" lvl="1" indent="-514350">
              <a:buFont typeface="+mj-lt"/>
              <a:buAutoNum type="alphaLcParenR"/>
            </a:pPr>
            <a:r>
              <a:rPr lang="en-US" sz="2400" dirty="0" smtClean="0"/>
              <a:t>keeps track of the changes that will be made in a journal.</a:t>
            </a:r>
            <a:endParaRPr lang="bg-BG" sz="2400" dirty="0" smtClean="0"/>
          </a:p>
          <a:p>
            <a:pPr marL="871538" lvl="1" indent="-514350">
              <a:buFont typeface="+mj-lt"/>
              <a:buAutoNum type="alphaLcParenR"/>
            </a:pPr>
            <a:r>
              <a:rPr lang="en-US" sz="2400" dirty="0" smtClean="0"/>
              <a:t>all of the above</a:t>
            </a:r>
          </a:p>
          <a:p>
            <a:pPr marL="871538" lvl="1" indent="-514350">
              <a:buFont typeface="+mj-lt"/>
              <a:buAutoNum type="alphaLcParenR"/>
            </a:pPr>
            <a:r>
              <a:rPr lang="en-US" sz="2400" dirty="0" smtClean="0"/>
              <a:t>none of the above</a:t>
            </a:r>
            <a:endParaRPr lang="bg-BG" sz="2400" dirty="0"/>
          </a:p>
          <a:p>
            <a:pPr lvl="1">
              <a:buNone/>
            </a:pPr>
            <a:endParaRPr lang="bg-BG"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15</a:t>
            </a:fld>
            <a:endParaRPr lang="en-US" dirty="0"/>
          </a:p>
        </p:txBody>
      </p:sp>
      <p:sp>
        <p:nvSpPr>
          <p:cNvPr id="5" name="Oval 4"/>
          <p:cNvSpPr/>
          <p:nvPr/>
        </p:nvSpPr>
        <p:spPr>
          <a:xfrm>
            <a:off x="457200" y="3733800"/>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722624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Answer 05</a:t>
            </a:r>
            <a:endParaRPr lang="en-US" sz="3600"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16</a:t>
            </a:fld>
            <a:endParaRPr lang="en-US" dirty="0"/>
          </a:p>
        </p:txBody>
      </p:sp>
      <p:sp>
        <p:nvSpPr>
          <p:cNvPr id="5" name="Content Placeholder 4"/>
          <p:cNvSpPr>
            <a:spLocks noGrp="1"/>
          </p:cNvSpPr>
          <p:nvPr>
            <p:ph idx="1"/>
          </p:nvPr>
        </p:nvSpPr>
        <p:spPr>
          <a:xfrm>
            <a:off x="228600" y="1295400"/>
            <a:ext cx="8686800" cy="5410200"/>
          </a:xfrm>
        </p:spPr>
        <p:txBody>
          <a:bodyPr/>
          <a:lstStyle/>
          <a:p>
            <a:pPr>
              <a:lnSpc>
                <a:spcPct val="100000"/>
              </a:lnSpc>
            </a:pPr>
            <a:r>
              <a:rPr lang="en-CA" sz="2400" dirty="0" smtClean="0"/>
              <a:t>A journaling file system is a file system that keeps track of the changes that will be made in a </a:t>
            </a:r>
            <a:r>
              <a:rPr lang="en-CA" sz="2400" i="1" dirty="0" smtClean="0"/>
              <a:t>journal</a:t>
            </a:r>
            <a:r>
              <a:rPr lang="en-CA" sz="2400" dirty="0" smtClean="0"/>
              <a:t> (usually a circular log in a dedicated area of the file system) before committing them to the main file system. In the event of a system crash or power failure, such file systems are quicker to bring back online and less likely to become corrupted.</a:t>
            </a:r>
            <a:endParaRPr lang="ru-RU" sz="2400" dirty="0" smtClean="0"/>
          </a:p>
          <a:p>
            <a:pPr>
              <a:lnSpc>
                <a:spcPct val="100000"/>
              </a:lnSpc>
            </a:pPr>
            <a:r>
              <a:rPr lang="en-US" sz="2400" dirty="0" smtClean="0">
                <a:solidFill>
                  <a:srgbClr val="EBFFD2"/>
                </a:solidFill>
              </a:rPr>
              <a:t>Sources:</a:t>
            </a:r>
            <a:endParaRPr lang="bg-BG" sz="2400" dirty="0" smtClean="0">
              <a:solidFill>
                <a:srgbClr val="EBFFD2"/>
              </a:solidFill>
            </a:endParaRPr>
          </a:p>
          <a:p>
            <a:pPr lvl="1">
              <a:lnSpc>
                <a:spcPct val="100000"/>
              </a:lnSpc>
            </a:pPr>
            <a:r>
              <a:rPr lang="en-CA" sz="2400" dirty="0" err="1" smtClean="0">
                <a:hlinkClick r:id="rId2"/>
              </a:rPr>
              <a:t>http://en.wikipedia.org/wiki/Journaling_file_system</a:t>
            </a:r>
            <a:endParaRPr lang="en-US" sz="2400" dirty="0"/>
          </a:p>
        </p:txBody>
      </p:sp>
      <p:pic>
        <p:nvPicPr>
          <p:cNvPr id="7" name="Picture 6" descr="q5.jpg"/>
          <p:cNvPicPr>
            <a:picLocks noChangeAspect="1"/>
          </p:cNvPicPr>
          <p:nvPr/>
        </p:nvPicPr>
        <p:blipFill>
          <a:blip r:embed="rId3" cstate="print"/>
          <a:stretch>
            <a:fillRect/>
          </a:stretch>
        </p:blipFill>
        <p:spPr>
          <a:xfrm rot="19419306">
            <a:off x="6917384" y="5102861"/>
            <a:ext cx="1793359" cy="789078"/>
          </a:xfrm>
          <a:prstGeom prst="rect">
            <a:avLst/>
          </a:prstGeom>
          <a:effectLst>
            <a:softEdge rad="127000"/>
          </a:effectLst>
        </p:spPr>
      </p:pic>
    </p:spTree>
    <p:extLst>
      <p:ext uri="{BB962C8B-B14F-4D97-AF65-F5344CB8AC3E}">
        <p14:creationId xmlns:p14="http://schemas.microsoft.com/office/powerpoint/2010/main" val="416319170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66800" y="1600200"/>
            <a:ext cx="7169182" cy="2485144"/>
          </a:xfrm>
          <a:prstGeom prst="roundRect">
            <a:avLst>
              <a:gd name="adj" fmla="val 8594"/>
            </a:avLst>
          </a:prstGeom>
          <a:solidFill>
            <a:srgbClr val="FFFFFF">
              <a:shade val="85000"/>
            </a:srgbClr>
          </a:solidFill>
          <a:ln>
            <a:solidFill>
              <a:schemeClr val="accent5">
                <a:lumMod val="50000"/>
              </a:schemeClr>
            </a:solidFill>
          </a:ln>
          <a:effectLst>
            <a:reflection blurRad="12700" stA="38000" endPos="28000" dist="5000" dir="5400000" sy="-100000" algn="bl" rotWithShape="0"/>
          </a:effectLst>
        </p:spPr>
      </p:pic>
      <p:sp>
        <p:nvSpPr>
          <p:cNvPr id="8" name="Title 1"/>
          <p:cNvSpPr>
            <a:spLocks noGrp="1"/>
          </p:cNvSpPr>
          <p:nvPr>
            <p:ph type="ctrTitle"/>
          </p:nvPr>
        </p:nvSpPr>
        <p:spPr>
          <a:xfrm>
            <a:off x="609600" y="4191001"/>
            <a:ext cx="7924800" cy="685800"/>
          </a:xfrm>
        </p:spPr>
        <p:txBody>
          <a:bodyPr/>
          <a:lstStyle/>
          <a:p>
            <a:r>
              <a:rPr lang="en-US" dirty="0" smtClean="0"/>
              <a:t>Software Engineering</a:t>
            </a:r>
            <a:endParaRPr lang="en-US" dirty="0"/>
          </a:p>
        </p:txBody>
      </p:sp>
      <p:sp>
        <p:nvSpPr>
          <p:cNvPr id="12" name="Subtitle 2"/>
          <p:cNvSpPr>
            <a:spLocks noGrp="1"/>
          </p:cNvSpPr>
          <p:nvPr>
            <p:ph type="subTitle" idx="1"/>
          </p:nvPr>
        </p:nvSpPr>
        <p:spPr>
          <a:xfrm>
            <a:off x="609600" y="5145880"/>
            <a:ext cx="7924800" cy="1026320"/>
          </a:xfrm>
        </p:spPr>
        <p:txBody>
          <a:bodyPr/>
          <a:lstStyle/>
          <a:p>
            <a:r>
              <a:rPr lang="en-US" dirty="0" smtClean="0"/>
              <a:t>Analysis</a:t>
            </a:r>
            <a:r>
              <a:rPr lang="bg-BG" dirty="0" smtClean="0"/>
              <a:t>, </a:t>
            </a:r>
            <a:r>
              <a:rPr lang="en-US" dirty="0" smtClean="0"/>
              <a:t>Specifications</a:t>
            </a:r>
            <a:r>
              <a:rPr lang="bg-BG" dirty="0" smtClean="0"/>
              <a:t>, </a:t>
            </a:r>
            <a:r>
              <a:rPr lang="en-US" dirty="0" smtClean="0"/>
              <a:t>Planning</a:t>
            </a:r>
            <a:r>
              <a:rPr lang="bg-BG" dirty="0" smtClean="0"/>
              <a:t>, </a:t>
            </a:r>
            <a:r>
              <a:rPr lang="en-US" dirty="0" smtClean="0"/>
              <a:t>Prototyping</a:t>
            </a:r>
            <a:r>
              <a:rPr lang="bg-BG" dirty="0" smtClean="0"/>
              <a:t>, </a:t>
            </a:r>
            <a:r>
              <a:rPr lang="en-US" dirty="0" smtClean="0"/>
              <a:t>Implementing</a:t>
            </a:r>
            <a:r>
              <a:rPr lang="bg-BG" dirty="0" smtClean="0"/>
              <a:t>, </a:t>
            </a:r>
            <a:r>
              <a:rPr lang="en-US" dirty="0" smtClean="0"/>
              <a:t>Testing</a:t>
            </a:r>
            <a:r>
              <a:rPr lang="bg-BG" dirty="0" smtClean="0"/>
              <a:t>, </a:t>
            </a:r>
            <a:r>
              <a:rPr lang="en-US" dirty="0" smtClean="0"/>
              <a:t>Support</a:t>
            </a:r>
            <a:r>
              <a:rPr lang="bg-BG" dirty="0" smtClean="0"/>
              <a:t>, …</a:t>
            </a:r>
            <a:endParaRPr lang="en-US" dirty="0"/>
          </a:p>
        </p:txBody>
      </p:sp>
    </p:spTree>
    <p:extLst>
      <p:ext uri="{BB962C8B-B14F-4D97-AF65-F5344CB8AC3E}">
        <p14:creationId xmlns:p14="http://schemas.microsoft.com/office/powerpoint/2010/main" val="142666585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 06</a:t>
            </a:r>
            <a:endParaRPr lang="en-US" dirty="0"/>
          </a:p>
        </p:txBody>
      </p:sp>
      <p:sp>
        <p:nvSpPr>
          <p:cNvPr id="3" name="Content Placeholder 2"/>
          <p:cNvSpPr>
            <a:spLocks noGrp="1"/>
          </p:cNvSpPr>
          <p:nvPr>
            <p:ph idx="1"/>
          </p:nvPr>
        </p:nvSpPr>
        <p:spPr>
          <a:xfrm>
            <a:off x="228600" y="1295400"/>
            <a:ext cx="8686800" cy="6172200"/>
          </a:xfrm>
        </p:spPr>
        <p:txBody>
          <a:bodyPr/>
          <a:lstStyle/>
          <a:p>
            <a:r>
              <a:rPr lang="en-US" sz="2400" dirty="0" smtClean="0"/>
              <a:t>Which of the following is NOT a name of a Software Development Methodology ?</a:t>
            </a:r>
            <a:endParaRPr lang="bg-BG" sz="2400" dirty="0" smtClean="0"/>
          </a:p>
          <a:p>
            <a:pPr marL="871538" lvl="1" indent="-514350">
              <a:buFont typeface="+mj-lt"/>
              <a:buAutoNum type="alphaLcParenR"/>
            </a:pPr>
            <a:r>
              <a:rPr lang="en-US" sz="2400" dirty="0" smtClean="0"/>
              <a:t>Dual Vee Model</a:t>
            </a:r>
            <a:endParaRPr lang="bg-BG" sz="2400" dirty="0" smtClean="0"/>
          </a:p>
          <a:p>
            <a:pPr marL="871538" lvl="1" indent="-514350">
              <a:buFont typeface="+mj-lt"/>
              <a:buAutoNum type="alphaLcParenR"/>
            </a:pPr>
            <a:r>
              <a:rPr lang="en-US" sz="2400" dirty="0" smtClean="0"/>
              <a:t>Agile</a:t>
            </a:r>
          </a:p>
          <a:p>
            <a:pPr marL="871538" lvl="1" indent="-514350">
              <a:buFont typeface="+mj-lt"/>
              <a:buAutoNum type="alphaLcParenR"/>
            </a:pPr>
            <a:r>
              <a:rPr lang="en-US" sz="2400" dirty="0" smtClean="0"/>
              <a:t>Spiral</a:t>
            </a:r>
            <a:endParaRPr lang="bg-BG" sz="2400" dirty="0" smtClean="0"/>
          </a:p>
          <a:p>
            <a:pPr marL="871538" lvl="1" indent="-514350">
              <a:buFont typeface="+mj-lt"/>
              <a:buAutoNum type="alphaLcParenR"/>
            </a:pPr>
            <a:r>
              <a:rPr lang="en-US" sz="2400" dirty="0" smtClean="0"/>
              <a:t>XP</a:t>
            </a:r>
          </a:p>
          <a:p>
            <a:pPr marL="871538" lvl="1" indent="-514350">
              <a:buFont typeface="+mj-lt"/>
              <a:buAutoNum type="alphaLcParenR"/>
            </a:pPr>
            <a:r>
              <a:rPr lang="en-US" sz="2400" dirty="0" smtClean="0"/>
              <a:t>Frosting</a:t>
            </a:r>
            <a:endParaRPr lang="ru-RU" sz="2400" dirty="0" smtClean="0"/>
          </a:p>
          <a:p>
            <a:pPr marL="871538" lvl="1" indent="-514350">
              <a:buFont typeface="+mj-lt"/>
              <a:buAutoNum type="alphaLcParenR"/>
            </a:pPr>
            <a:r>
              <a:rPr lang="en-US" sz="2400" dirty="0" smtClean="0"/>
              <a:t>Scrum</a:t>
            </a:r>
            <a:endParaRPr lang="en-US" sz="2400"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18</a:t>
            </a:fld>
            <a:endParaRPr lang="en-US" dirty="0"/>
          </a:p>
        </p:txBody>
      </p:sp>
      <p:sp>
        <p:nvSpPr>
          <p:cNvPr id="5" name="Oval 4"/>
          <p:cNvSpPr/>
          <p:nvPr/>
        </p:nvSpPr>
        <p:spPr>
          <a:xfrm>
            <a:off x="457200" y="4267200"/>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09962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Answer 06</a:t>
            </a:r>
            <a:endParaRPr lang="en-US" dirty="0"/>
          </a:p>
        </p:txBody>
      </p:sp>
      <p:sp>
        <p:nvSpPr>
          <p:cNvPr id="3" name="Content Placeholder 2"/>
          <p:cNvSpPr>
            <a:spLocks noGrp="1"/>
          </p:cNvSpPr>
          <p:nvPr>
            <p:ph idx="1"/>
          </p:nvPr>
        </p:nvSpPr>
        <p:spPr>
          <a:xfrm>
            <a:off x="228600" y="1219200"/>
            <a:ext cx="8686800" cy="5638800"/>
          </a:xfrm>
        </p:spPr>
        <p:txBody>
          <a:bodyPr/>
          <a:lstStyle/>
          <a:p>
            <a:r>
              <a:rPr lang="en-US" sz="2400" dirty="0" smtClean="0"/>
              <a:t>Frosting is the codename of  Windows 95, given by</a:t>
            </a:r>
            <a:r>
              <a:rPr lang="bg-BG" sz="2400" dirty="0" smtClean="0"/>
              <a:t> </a:t>
            </a:r>
            <a:r>
              <a:rPr lang="en-US" sz="2400" dirty="0" smtClean="0"/>
              <a:t>Microsoft.</a:t>
            </a:r>
            <a:endParaRPr lang="bg-BG" sz="2400" dirty="0" smtClean="0"/>
          </a:p>
          <a:p>
            <a:pPr lvl="1"/>
            <a:r>
              <a:rPr lang="en-US" sz="2400" dirty="0" smtClean="0">
                <a:hlinkClick r:id="rId2"/>
              </a:rPr>
              <a:t>http</a:t>
            </a:r>
            <a:r>
              <a:rPr lang="en-US" sz="2400" dirty="0">
                <a:hlinkClick r:id="rId2"/>
              </a:rPr>
              <a:t>://</a:t>
            </a:r>
            <a:r>
              <a:rPr lang="en-US" sz="2400" dirty="0" smtClean="0">
                <a:hlinkClick r:id="rId2"/>
              </a:rPr>
              <a:t>en.wikipedia.org/wiki/List_of_Microsoft_codenames</a:t>
            </a:r>
            <a:endParaRPr lang="en-US" sz="2400" dirty="0"/>
          </a:p>
          <a:p>
            <a:pPr marL="357188" lvl="1" indent="0">
              <a:buNone/>
            </a:pPr>
            <a:r>
              <a:rPr lang="en-US" sz="2400" dirty="0" smtClean="0"/>
              <a:t>Dual Vee Model </a:t>
            </a:r>
            <a:r>
              <a:rPr lang="en-US" sz="2400" dirty="0"/>
              <a:t>– </a:t>
            </a:r>
            <a:r>
              <a:rPr lang="en-US" sz="2400" dirty="0" smtClean="0"/>
              <a:t> </a:t>
            </a:r>
            <a:r>
              <a:rPr lang="en-US" sz="2400" dirty="0" smtClean="0">
                <a:hlinkClick r:id="rId3"/>
              </a:rPr>
              <a:t>goo.gl/</a:t>
            </a:r>
            <a:r>
              <a:rPr lang="en-US" sz="2400" dirty="0" err="1" smtClean="0">
                <a:hlinkClick r:id="rId3"/>
              </a:rPr>
              <a:t>RnQheP</a:t>
            </a:r>
            <a:endParaRPr lang="en-US" sz="2400" dirty="0" smtClean="0"/>
          </a:p>
          <a:p>
            <a:pPr marL="357188" lvl="1" indent="0">
              <a:buNone/>
            </a:pPr>
            <a:r>
              <a:rPr lang="en-US" sz="2400" dirty="0" smtClean="0"/>
              <a:t>XP</a:t>
            </a:r>
            <a:r>
              <a:rPr lang="en-US" sz="2400" dirty="0"/>
              <a:t> </a:t>
            </a:r>
            <a:r>
              <a:rPr lang="en-US" sz="2400" dirty="0" smtClean="0"/>
              <a:t>– </a:t>
            </a:r>
            <a:r>
              <a:rPr lang="en-US" sz="2400" dirty="0">
                <a:hlinkClick r:id="rId4"/>
              </a:rPr>
              <a:t>goo.gl/f9tgGx</a:t>
            </a:r>
            <a:endParaRPr lang="en-US" sz="2400" dirty="0" smtClean="0"/>
          </a:p>
          <a:p>
            <a:pPr marL="357188" lvl="1" indent="0">
              <a:buNone/>
            </a:pPr>
            <a:r>
              <a:rPr lang="en-US" sz="2400" dirty="0" smtClean="0"/>
              <a:t>Spiral – </a:t>
            </a:r>
            <a:r>
              <a:rPr lang="en-US" sz="2400" dirty="0" smtClean="0">
                <a:hlinkClick r:id="rId5"/>
              </a:rPr>
              <a:t>goo.gl/</a:t>
            </a:r>
            <a:r>
              <a:rPr lang="en-US" sz="2400" dirty="0" err="1" smtClean="0">
                <a:hlinkClick r:id="rId5"/>
              </a:rPr>
              <a:t>DYrdph</a:t>
            </a:r>
            <a:endParaRPr lang="en-US" sz="2400" dirty="0" smtClean="0"/>
          </a:p>
          <a:p>
            <a:pPr marL="357188" lvl="1" indent="0">
              <a:buNone/>
            </a:pPr>
            <a:r>
              <a:rPr lang="en-US" sz="2400" dirty="0" smtClean="0"/>
              <a:t>Agile </a:t>
            </a:r>
            <a:r>
              <a:rPr lang="en-US" sz="2400" dirty="0"/>
              <a:t>– </a:t>
            </a:r>
            <a:r>
              <a:rPr lang="en-US" sz="2400" dirty="0" smtClean="0">
                <a:hlinkClick r:id="rId6"/>
              </a:rPr>
              <a:t>goo.gl/n4LHhg</a:t>
            </a:r>
            <a:endParaRPr lang="en-US" sz="2400" dirty="0" smtClean="0"/>
          </a:p>
          <a:p>
            <a:pPr marL="357188" lvl="1" indent="0">
              <a:buNone/>
            </a:pPr>
            <a:r>
              <a:rPr lang="en-US" sz="2400" dirty="0" smtClean="0"/>
              <a:t>Scrum </a:t>
            </a:r>
            <a:r>
              <a:rPr lang="en-US" sz="2400" dirty="0"/>
              <a:t>– 	</a:t>
            </a:r>
            <a:r>
              <a:rPr lang="en-US" sz="2400" dirty="0" smtClean="0">
                <a:hlinkClick r:id="rId7"/>
              </a:rPr>
              <a:t>goo.gl/2SdV0l</a:t>
            </a:r>
            <a:endParaRPr lang="en-US" sz="2400" dirty="0" smtClean="0"/>
          </a:p>
          <a:p>
            <a:pPr marL="357188" lvl="1" indent="0">
              <a:buNone/>
            </a:pPr>
            <a:endParaRPr lang="en-US"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19</a:t>
            </a:fld>
            <a:endParaRPr lang="en-US" dirty="0"/>
          </a:p>
        </p:txBody>
      </p:sp>
      <p:pic>
        <p:nvPicPr>
          <p:cNvPr id="5" name="Picture 3" descr="C:\Users\denis\Desktop\images.jpg"/>
          <p:cNvPicPr>
            <a:picLocks noChangeAspect="1" noChangeArrowheads="1"/>
          </p:cNvPicPr>
          <p:nvPr/>
        </p:nvPicPr>
        <p:blipFill>
          <a:blip r:embed="rId8">
            <a:extLst>
              <a:ext uri="{BEBA8EAE-BF5A-486C-A8C5-ECC9F3942E4B}">
                <a14:imgProps xmlns:a14="http://schemas.microsoft.com/office/drawing/2010/main">
                  <a14:imgLayer r:embed="rId9">
                    <a14:imgEffect>
                      <a14:brightnessContrast bright="22000"/>
                    </a14:imgEffect>
                  </a14:imgLayer>
                </a14:imgProps>
              </a:ext>
              <a:ext uri="{28A0092B-C50C-407E-A947-70E740481C1C}">
                <a14:useLocalDpi xmlns:a14="http://schemas.microsoft.com/office/drawing/2010/main" val="0"/>
              </a:ext>
            </a:extLst>
          </a:blip>
          <a:srcRect/>
          <a:stretch>
            <a:fillRect/>
          </a:stretch>
        </p:blipFill>
        <p:spPr bwMode="auto">
          <a:xfrm>
            <a:off x="5791200" y="3962400"/>
            <a:ext cx="2543175" cy="1800225"/>
          </a:xfrm>
          <a:prstGeom prst="rect">
            <a:avLst/>
          </a:prstGeom>
          <a:noFill/>
          <a:effectLst>
            <a:glow rad="381000">
              <a:schemeClr val="accent6">
                <a:alpha val="40000"/>
              </a:schemeClr>
            </a:glow>
            <a:softEdge rad="139700"/>
          </a:effectLst>
          <a:scene3d>
            <a:camera prst="obliqueTopRight"/>
            <a:lightRig rig="threePt" dir="t"/>
          </a:scene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598694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609600" y="4876800"/>
            <a:ext cx="7924800" cy="685800"/>
          </a:xfrm>
          <a:prstGeom prst="rect">
            <a:avLst/>
          </a:prstGeom>
        </p:spPr>
        <p:txBody>
          <a:bodyPr tIns="0" bIns="0" anchor="ctr" anchorCtr="0"/>
          <a:lstStyle>
            <a:lvl1pPr algn="ctr" rtl="0" eaLnBrk="0" fontAlgn="base" hangingPunct="0">
              <a:lnSpc>
                <a:spcPts val="5600"/>
              </a:lnSpc>
              <a:spcBef>
                <a:spcPct val="0"/>
              </a:spcBef>
              <a:spcAft>
                <a:spcPct val="0"/>
              </a:spcAft>
              <a:defRPr sz="5000" b="1" kern="1200" cap="none" baseline="0">
                <a:ln w="500">
                  <a:noFill/>
                </a:ln>
                <a:solidFill>
                  <a:schemeClr val="tx2"/>
                </a:solidFill>
                <a:effectLst>
                  <a:outerShdw blurRad="30000" dist="30000" dir="2700000" algn="tl" rotWithShape="0">
                    <a:schemeClr val="bg2">
                      <a:shade val="45000"/>
                      <a:satMod val="150000"/>
                      <a:alpha val="90000"/>
                    </a:schemeClr>
                  </a:outerShdw>
                  <a:reflection blurRad="12000" stA="20000" endPos="50000" dist="12700" dir="5400000" sy="-100000" algn="bl" rotWithShape="0"/>
                </a:effectLst>
                <a:latin typeface="+mj-lt"/>
                <a:ea typeface="+mj-ea"/>
                <a:cs typeface="+mj-cs"/>
              </a:defRPr>
            </a:lvl1pPr>
            <a:lvl2pPr algn="r" rtl="0" eaLnBrk="0" fontAlgn="base" hangingPunct="0">
              <a:spcBef>
                <a:spcPct val="0"/>
              </a:spcBef>
              <a:spcAft>
                <a:spcPct val="0"/>
              </a:spcAft>
              <a:defRPr sz="3000" b="1">
                <a:solidFill>
                  <a:schemeClr val="tx2"/>
                </a:solidFill>
                <a:latin typeface="Corbel" pitchFamily="34" charset="0"/>
              </a:defRPr>
            </a:lvl2pPr>
            <a:lvl3pPr algn="r" rtl="0" eaLnBrk="0" fontAlgn="base" hangingPunct="0">
              <a:spcBef>
                <a:spcPct val="0"/>
              </a:spcBef>
              <a:spcAft>
                <a:spcPct val="0"/>
              </a:spcAft>
              <a:defRPr sz="3000" b="1">
                <a:solidFill>
                  <a:schemeClr val="tx2"/>
                </a:solidFill>
                <a:latin typeface="Corbel" pitchFamily="34" charset="0"/>
              </a:defRPr>
            </a:lvl3pPr>
            <a:lvl4pPr algn="r" rtl="0" eaLnBrk="0" fontAlgn="base" hangingPunct="0">
              <a:spcBef>
                <a:spcPct val="0"/>
              </a:spcBef>
              <a:spcAft>
                <a:spcPct val="0"/>
              </a:spcAft>
              <a:defRPr sz="3000" b="1">
                <a:solidFill>
                  <a:schemeClr val="tx2"/>
                </a:solidFill>
                <a:latin typeface="Corbel" pitchFamily="34" charset="0"/>
              </a:defRPr>
            </a:lvl4pPr>
            <a:lvl5pPr algn="r" rtl="0" eaLnBrk="0" fontAlgn="base" hangingPunct="0">
              <a:spcBef>
                <a:spcPct val="0"/>
              </a:spcBef>
              <a:spcAft>
                <a:spcPct val="0"/>
              </a:spcAft>
              <a:defRPr sz="3000" b="1">
                <a:solidFill>
                  <a:schemeClr val="tx2"/>
                </a:solidFill>
                <a:latin typeface="Corbel" pitchFamily="34" charset="0"/>
              </a:defRPr>
            </a:lvl5pPr>
            <a:lvl6pPr marL="457200" algn="r" rtl="0" fontAlgn="base">
              <a:spcBef>
                <a:spcPct val="0"/>
              </a:spcBef>
              <a:spcAft>
                <a:spcPct val="0"/>
              </a:spcAft>
              <a:defRPr sz="3000" b="1">
                <a:solidFill>
                  <a:schemeClr val="tx2"/>
                </a:solidFill>
                <a:latin typeface="Corbel" pitchFamily="34" charset="0"/>
              </a:defRPr>
            </a:lvl6pPr>
            <a:lvl7pPr marL="914400" algn="r" rtl="0" fontAlgn="base">
              <a:spcBef>
                <a:spcPct val="0"/>
              </a:spcBef>
              <a:spcAft>
                <a:spcPct val="0"/>
              </a:spcAft>
              <a:defRPr sz="3000" b="1">
                <a:solidFill>
                  <a:schemeClr val="tx2"/>
                </a:solidFill>
                <a:latin typeface="Corbel" pitchFamily="34" charset="0"/>
              </a:defRPr>
            </a:lvl7pPr>
            <a:lvl8pPr marL="1371600" algn="r" rtl="0" fontAlgn="base">
              <a:spcBef>
                <a:spcPct val="0"/>
              </a:spcBef>
              <a:spcAft>
                <a:spcPct val="0"/>
              </a:spcAft>
              <a:defRPr sz="3000" b="1">
                <a:solidFill>
                  <a:schemeClr val="tx2"/>
                </a:solidFill>
                <a:latin typeface="Corbel" pitchFamily="34" charset="0"/>
              </a:defRPr>
            </a:lvl8pPr>
            <a:lvl9pPr marL="1828800" algn="r" rtl="0" fontAlgn="base">
              <a:spcBef>
                <a:spcPct val="0"/>
              </a:spcBef>
              <a:spcAft>
                <a:spcPct val="0"/>
              </a:spcAft>
              <a:defRPr sz="3000" b="1">
                <a:solidFill>
                  <a:schemeClr val="tx2"/>
                </a:solidFill>
                <a:latin typeface="Corbel" pitchFamily="34" charset="0"/>
              </a:defRPr>
            </a:lvl9pPr>
          </a:lstStyle>
          <a:p>
            <a:r>
              <a:rPr lang="en-US" dirty="0" smtClean="0"/>
              <a:t>Computer Systems</a:t>
            </a:r>
            <a:endParaRPr lang="en-US" dirty="0"/>
          </a:p>
        </p:txBody>
      </p:sp>
      <p:sp>
        <p:nvSpPr>
          <p:cNvPr id="6" name="Subtitle 2"/>
          <p:cNvSpPr txBox="1">
            <a:spLocks/>
          </p:cNvSpPr>
          <p:nvPr/>
        </p:nvSpPr>
        <p:spPr>
          <a:xfrm>
            <a:off x="609600" y="5603079"/>
            <a:ext cx="7924800" cy="569120"/>
          </a:xfrm>
          <a:prstGeom prst="rect">
            <a:avLst/>
          </a:prstGeom>
        </p:spPr>
        <p:txBody>
          <a:bodyPr lIns="0" tIns="0" rIns="0" bIns="0" anchor="ctr" anchorCtr="0"/>
          <a:lstStyle>
            <a:lvl1pPr marL="0" indent="0" algn="ctr" rtl="0" eaLnBrk="0" fontAlgn="base" hangingPunct="0">
              <a:spcBef>
                <a:spcPct val="20000"/>
              </a:spcBef>
              <a:spcAft>
                <a:spcPct val="0"/>
              </a:spcAft>
              <a:buClr>
                <a:schemeClr val="accent5">
                  <a:lumMod val="40000"/>
                  <a:lumOff val="60000"/>
                </a:schemeClr>
              </a:buClr>
              <a:buSzPct val="70000"/>
              <a:buFont typeface="Wingdings 2" pitchFamily="18" charset="2"/>
              <a:buNone/>
              <a:defRPr lang="en-US" sz="2800" b="1" kern="1200" baseline="0" dirty="0">
                <a:solidFill>
                  <a:srgbClr val="FAF7C8"/>
                </a:solidFill>
                <a:effectLst>
                  <a:outerShdw blurRad="38100" dist="38100" dir="2700000" algn="tl">
                    <a:srgbClr val="000000">
                      <a:alpha val="43137"/>
                    </a:srgbClr>
                  </a:outerShdw>
                </a:effectLst>
                <a:latin typeface="+mn-lt"/>
                <a:ea typeface="+mn-ea"/>
                <a:cs typeface="+mn-cs"/>
              </a:defRPr>
            </a:lvl1pPr>
            <a:lvl2pPr marL="457200" indent="0" algn="ctr" rtl="0" eaLnBrk="0" fontAlgn="base" hangingPunct="0">
              <a:spcBef>
                <a:spcPct val="20000"/>
              </a:spcBef>
              <a:spcAft>
                <a:spcPct val="0"/>
              </a:spcAft>
              <a:buClr>
                <a:schemeClr val="accent2">
                  <a:lumMod val="60000"/>
                  <a:lumOff val="40000"/>
                </a:schemeClr>
              </a:buClr>
              <a:buFont typeface="Wingdings 2" pitchFamily="18" charset="2"/>
              <a:buNone/>
              <a:defRPr sz="30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2pPr>
            <a:lvl3pPr marL="914400" indent="0" algn="ctr" rtl="0" eaLnBrk="0" fontAlgn="base" hangingPunct="0">
              <a:spcBef>
                <a:spcPct val="20000"/>
              </a:spcBef>
              <a:spcAft>
                <a:spcPct val="0"/>
              </a:spcAft>
              <a:buClr>
                <a:schemeClr val="tx1">
                  <a:lumMod val="50000"/>
                </a:schemeClr>
              </a:buClr>
              <a:buFont typeface="Wingdings 2" pitchFamily="18" charset="2"/>
              <a:buNone/>
              <a:defRPr sz="28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3pPr>
            <a:lvl4pPr marL="1371600" indent="0" algn="ctr" rtl="0" eaLnBrk="0" fontAlgn="base" hangingPunct="0">
              <a:spcBef>
                <a:spcPct val="20000"/>
              </a:spcBef>
              <a:spcAft>
                <a:spcPct val="0"/>
              </a:spcAft>
              <a:buClr>
                <a:srgbClr val="F8BD52"/>
              </a:buClr>
              <a:buFont typeface="Wingdings 2" pitchFamily="18" charset="2"/>
              <a:buNone/>
              <a:defRPr sz="26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4pPr>
            <a:lvl5pPr marL="1828800" indent="0" algn="ctr" rtl="0" eaLnBrk="0" fontAlgn="base" hangingPunct="0">
              <a:spcBef>
                <a:spcPct val="20000"/>
              </a:spcBef>
              <a:spcAft>
                <a:spcPct val="0"/>
              </a:spcAft>
              <a:buClr>
                <a:srgbClr val="46A6BD"/>
              </a:buClr>
              <a:buFont typeface="Wingdings 2" pitchFamily="18" charset="2"/>
              <a:buNone/>
              <a:defRPr sz="24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5pPr>
            <a:lvl6pPr marL="2286000" indent="0" algn="ctr" rtl="0" eaLnBrk="1" latinLnBrk="0" hangingPunct="1">
              <a:spcBef>
                <a:spcPct val="20000"/>
              </a:spcBef>
              <a:buClr>
                <a:schemeClr val="accent6"/>
              </a:buClr>
              <a:buFont typeface="Wingdings 2"/>
              <a:buNone/>
              <a:defRPr sz="1800" kern="1200">
                <a:solidFill>
                  <a:schemeClr val="tx1"/>
                </a:solidFill>
                <a:latin typeface="+mn-lt"/>
                <a:ea typeface="+mn-ea"/>
                <a:cs typeface="+mn-cs"/>
              </a:defRPr>
            </a:lvl6pPr>
            <a:lvl7pPr marL="2743200" indent="0" algn="ctr" rtl="0" eaLnBrk="1" latinLnBrk="0" hangingPunct="1">
              <a:spcBef>
                <a:spcPct val="20000"/>
              </a:spcBef>
              <a:buClr>
                <a:schemeClr val="tx2"/>
              </a:buClr>
              <a:buFont typeface="Wingdings 2"/>
              <a:buNone/>
              <a:defRPr sz="1600" kern="1200">
                <a:solidFill>
                  <a:schemeClr val="tx1"/>
                </a:solidFill>
                <a:latin typeface="+mn-lt"/>
                <a:ea typeface="+mn-ea"/>
                <a:cs typeface="+mn-cs"/>
              </a:defRPr>
            </a:lvl7pPr>
            <a:lvl8pPr marL="3200400" indent="0" algn="ctr" rtl="0" eaLnBrk="1" latinLnBrk="0" hangingPunct="1">
              <a:spcBef>
                <a:spcPct val="20000"/>
              </a:spcBef>
              <a:buClr>
                <a:schemeClr val="tx2"/>
              </a:buClr>
              <a:buFont typeface="Wingdings 2"/>
              <a:buNone/>
              <a:defRPr sz="1400" kern="1200">
                <a:solidFill>
                  <a:schemeClr val="tx1"/>
                </a:solidFill>
                <a:latin typeface="+mn-lt"/>
                <a:ea typeface="+mn-ea"/>
                <a:cs typeface="+mn-cs"/>
              </a:defRPr>
            </a:lvl8pPr>
            <a:lvl9pPr marL="3657600" indent="0" algn="ctr" rtl="0" eaLnBrk="1" latinLnBrk="0" hangingPunct="1">
              <a:spcBef>
                <a:spcPct val="20000"/>
              </a:spcBef>
              <a:buClr>
                <a:schemeClr val="tx2"/>
              </a:buClr>
              <a:buFont typeface="Wingdings 2"/>
              <a:buNone/>
              <a:defRPr sz="1400" kern="1200">
                <a:solidFill>
                  <a:schemeClr val="tx1"/>
                </a:solidFill>
                <a:latin typeface="+mn-lt"/>
                <a:ea typeface="+mn-ea"/>
                <a:cs typeface="+mn-cs"/>
              </a:defRPr>
            </a:lvl9pPr>
          </a:lstStyle>
          <a:p>
            <a:r>
              <a:rPr lang="en-US" dirty="0" smtClean="0"/>
              <a:t>Hardware related questions</a:t>
            </a:r>
          </a:p>
        </p:txBody>
      </p:sp>
      <p:pic>
        <p:nvPicPr>
          <p:cNvPr id="7" name="Picture 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97966" y="949679"/>
            <a:ext cx="3806017" cy="36124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21315045">
            <a:off x="905401" y="827860"/>
            <a:ext cx="3581400" cy="3612489"/>
          </a:xfrm>
          <a:prstGeom prst="rect">
            <a:avLst/>
          </a:prstGeom>
          <a:noFill/>
          <a:ln>
            <a:noFill/>
          </a:ln>
          <a:effectLst>
            <a:glow rad="152400">
              <a:schemeClr val="accent4">
                <a:satMod val="175000"/>
                <a:alpha val="1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4914709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a:spLocks noGrp="1"/>
          </p:cNvSpPr>
          <p:nvPr>
            <p:ph type="ctrTitle"/>
          </p:nvPr>
        </p:nvSpPr>
        <p:spPr>
          <a:xfrm>
            <a:off x="609600" y="4800601"/>
            <a:ext cx="7924800" cy="685800"/>
          </a:xfrm>
        </p:spPr>
        <p:txBody>
          <a:bodyPr/>
          <a:lstStyle/>
          <a:p>
            <a:r>
              <a:rPr lang="en-US" dirty="0" smtClean="0"/>
              <a:t>Data Compression</a:t>
            </a:r>
            <a:endParaRPr lang="en-US" dirty="0"/>
          </a:p>
        </p:txBody>
      </p:sp>
      <p:sp>
        <p:nvSpPr>
          <p:cNvPr id="32" name="Subtitle 2"/>
          <p:cNvSpPr>
            <a:spLocks noGrp="1"/>
          </p:cNvSpPr>
          <p:nvPr>
            <p:ph type="subTitle" idx="1"/>
          </p:nvPr>
        </p:nvSpPr>
        <p:spPr>
          <a:xfrm>
            <a:off x="609600" y="5603080"/>
            <a:ext cx="7924800" cy="569120"/>
          </a:xfrm>
        </p:spPr>
        <p:txBody>
          <a:bodyPr/>
          <a:lstStyle/>
          <a:p>
            <a:r>
              <a:rPr lang="en-US" dirty="0" smtClean="0"/>
              <a:t>Compression Algorithms</a:t>
            </a:r>
            <a:r>
              <a:rPr lang="bg-BG" dirty="0" smtClean="0"/>
              <a:t>, </a:t>
            </a:r>
            <a:r>
              <a:rPr lang="en-US" dirty="0" smtClean="0"/>
              <a:t>Archiving Software</a:t>
            </a:r>
            <a:endParaRPr lang="en-US" dirty="0"/>
          </a:p>
        </p:txBody>
      </p:sp>
      <p:pic>
        <p:nvPicPr>
          <p:cNvPr id="33" name="Picture 2" descr="http://www.di.ens.fr/~cherniav/images/data.jpg"/>
          <p:cNvPicPr>
            <a:picLocks noChangeAspect="1" noChangeArrowheads="1"/>
          </p:cNvPicPr>
          <p:nvPr/>
        </p:nvPicPr>
        <p:blipFill>
          <a:blip r:embed="rId2" cstate="print">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rcRect/>
          <a:stretch>
            <a:fillRect/>
          </a:stretch>
        </p:blipFill>
        <p:spPr bwMode="auto">
          <a:xfrm>
            <a:off x="807155" y="1257299"/>
            <a:ext cx="3829050" cy="3009901"/>
          </a:xfrm>
          <a:prstGeom prst="roundRect">
            <a:avLst>
              <a:gd name="adj" fmla="val 3915"/>
            </a:avLst>
          </a:prstGeom>
          <a:noFill/>
          <a:ln>
            <a:noFill/>
          </a:ln>
          <a:effectLst>
            <a:outerShdw blurRad="127000" dist="38100" dir="2700000" algn="ctr">
              <a:srgbClr val="000000">
                <a:alpha val="45000"/>
              </a:srgbClr>
            </a:outerShdw>
          </a:effectLst>
          <a:scene3d>
            <a:camera prst="perspectiveContrastingRightFacing">
              <a:rot lat="20885729" lon="20316383" rev="21463455"/>
            </a:camera>
            <a:lightRig rig="soft" dir="t">
              <a:rot lat="0" lon="0" rev="0"/>
            </a:lightRig>
          </a:scene3d>
          <a:sp3d prstMaterial="translucentPowder">
            <a:bevelT w="203200" h="50800" prst="softRound"/>
          </a:sp3d>
          <a:extLst>
            <a:ext uri="{909E8E84-426E-40DD-AFC4-6F175D3DCCD1}">
              <a14:hiddenFill xmlns:a14="http://schemas.microsoft.com/office/drawing/2010/main">
                <a:solidFill>
                  <a:srgbClr val="FFFFFF"/>
                </a:solidFill>
              </a14:hiddenFill>
            </a:ext>
          </a:extLst>
        </p:spPr>
      </p:pic>
      <p:pic>
        <p:nvPicPr>
          <p:cNvPr id="34" name="Picture 4" descr="http://web.mit.edu/newsoffice/images/article_images/20091217161424-4.jpg"/>
          <p:cNvPicPr>
            <a:picLocks noChangeAspect="1" noChangeArrowheads="1"/>
          </p:cNvPicPr>
          <p:nvPr/>
        </p:nvPicPr>
        <p:blipFill>
          <a:blip r:embed="rId4" cstate="print">
            <a:extLst>
              <a:ext uri="{BEBA8EAE-BF5A-486C-A8C5-ECC9F3942E4B}">
                <a14:imgProps xmlns:a14="http://schemas.microsoft.com/office/drawing/2010/main">
                  <a14:imgLayer r:embed="rId5">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3987800" y="1143000"/>
            <a:ext cx="4165600" cy="3124200"/>
          </a:xfrm>
          <a:prstGeom prst="roundRect">
            <a:avLst>
              <a:gd name="adj" fmla="val 3659"/>
            </a:avLst>
          </a:prstGeom>
          <a:noFill/>
          <a:ln>
            <a:noFill/>
          </a:ln>
          <a:effectLst>
            <a:outerShdw blurRad="127000" dist="38100" dir="2700000" algn="ctr">
              <a:srgbClr val="000000">
                <a:alpha val="45000"/>
              </a:srgbClr>
            </a:outerShdw>
          </a:effectLst>
          <a:scene3d>
            <a:camera prst="perspectiveFront" fov="2700000">
              <a:rot lat="20376001" lon="1938000" rev="20712002"/>
            </a:camera>
            <a:lightRig rig="soft" dir="t">
              <a:rot lat="0" lon="0" rev="0"/>
            </a:lightRig>
          </a:scene3d>
          <a:sp3d prstMaterial="translucentPowder">
            <a:bevelT w="203200" h="50800" prst="softRound"/>
          </a:sp3d>
          <a:extLst>
            <a:ext uri="{909E8E84-426E-40DD-AFC4-6F175D3DCCD1}">
              <a14:hiddenFill xmlns:a14="http://schemas.microsoft.com/office/drawing/2010/main">
                <a:solidFill>
                  <a:srgbClr val="FFFFFF"/>
                </a:solidFill>
              </a14:hiddenFill>
            </a:ext>
          </a:extLst>
        </p:spPr>
      </p:pic>
      <p:pic>
        <p:nvPicPr>
          <p:cNvPr id="35" name="Picture 6" descr="http://t2.gstatic.com/images?q=tbn:NyRmokIuyyzZhM:http://portableapps.com/files/images/logos/7-zip.png&amp;t=1"/>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rot="21191018">
            <a:off x="1707953" y="846144"/>
            <a:ext cx="1041597" cy="593711"/>
          </a:xfrm>
          <a:prstGeom prst="roundRect">
            <a:avLst>
              <a:gd name="adj" fmla="val 10429"/>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36" name="Picture 8" descr="http://t2.gstatic.com/images?q=tbn:rGUKQ6YrwerA5M:http://img.photobucket.com/albums/v63/umaranjum/Feburary/gzip3d.png&amp;t=1"/>
          <p:cNvPicPr>
            <a:picLocks noChangeAspect="1" noChangeArrowheads="1"/>
          </p:cNvPicPr>
          <p:nvPr/>
        </p:nvPicPr>
        <p:blipFill>
          <a:blip r:embed="rId7" cstate="screen">
            <a:extLst>
              <a:ext uri="{BEBA8EAE-BF5A-486C-A8C5-ECC9F3942E4B}">
                <a14:imgProps xmlns:a14="http://schemas.microsoft.com/office/drawing/2010/main">
                  <a14:imgLayer r:embed="rId8">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rot="21326303">
            <a:off x="3476297" y="3677088"/>
            <a:ext cx="1085019" cy="717293"/>
          </a:xfrm>
          <a:prstGeom prst="roundRect">
            <a:avLst>
              <a:gd name="adj" fmla="val 10429"/>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37" name="Picture 10" descr="http://www.hbp.com/images/winzip_logo.jp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rot="21421823">
            <a:off x="7315626" y="3625342"/>
            <a:ext cx="738721" cy="792446"/>
          </a:xfrm>
          <a:prstGeom prst="roundRect">
            <a:avLst>
              <a:gd name="adj" fmla="val 10429"/>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38" name="Picture 12" descr="http://2.bp.blogspot.com/_QCueOts1jT0/Sfn0fQih-1I/AAAAAAAACXU/glsUpttVkdc/s400/winrar.jpg"/>
          <p:cNvPicPr>
            <a:picLocks noChangeAspect="1" noChangeArrowheads="1"/>
          </p:cNvPicPr>
          <p:nvPr/>
        </p:nvPicPr>
        <p:blipFill rotWithShape="1">
          <a:blip r:embed="rId10" cstate="screen">
            <a:extLst>
              <a:ext uri="{28A0092B-C50C-407E-A947-70E740481C1C}">
                <a14:useLocalDpi xmlns:a14="http://schemas.microsoft.com/office/drawing/2010/main" val="0"/>
              </a:ext>
            </a:extLst>
          </a:blip>
          <a:srcRect/>
          <a:stretch/>
        </p:blipFill>
        <p:spPr bwMode="auto">
          <a:xfrm rot="366306">
            <a:off x="652481" y="3465239"/>
            <a:ext cx="1010375" cy="945507"/>
          </a:xfrm>
          <a:prstGeom prst="roundRect">
            <a:avLst>
              <a:gd name="adj" fmla="val 5210"/>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39" name="Picture 14" descr="http://t0.gstatic.com/images?q=tbn:ANd9GcRYfS27MIn7aBAIBzHUSQNX0rqpZrAwzog5vjLw9st7CqFwD74&amp;t=1&amp;usg=__0MYBxnhHsso04yawZHG5FYwbhzs="/>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rot="20893829">
            <a:off x="7423546" y="827000"/>
            <a:ext cx="976846" cy="1355263"/>
          </a:xfrm>
          <a:prstGeom prst="roundRect">
            <a:avLst>
              <a:gd name="adj" fmla="val 10429"/>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40" name="Picture 16" descr="http://1.bp.blogspot.com/_WDytkVEEwXI/TJd4ylKFF8I/AAAAAAAACAw/Qt7TMFxomhg/s1600/WinISO.jpg"/>
          <p:cNvPicPr>
            <a:picLocks noChangeAspect="1" noChangeArrowheads="1"/>
          </p:cNvPicPr>
          <p:nvPr/>
        </p:nvPicPr>
        <p:blipFill>
          <a:blip r:embed="rId12" cstate="screen">
            <a:extLst>
              <a:ext uri="{28A0092B-C50C-407E-A947-70E740481C1C}">
                <a14:useLocalDpi xmlns:a14="http://schemas.microsoft.com/office/drawing/2010/main" val="0"/>
              </a:ext>
            </a:extLst>
          </a:blip>
          <a:srcRect/>
          <a:stretch>
            <a:fillRect/>
          </a:stretch>
        </p:blipFill>
        <p:spPr bwMode="auto">
          <a:xfrm rot="21359808">
            <a:off x="4205612" y="1249824"/>
            <a:ext cx="718392" cy="993954"/>
          </a:xfrm>
          <a:prstGeom prst="roundRect">
            <a:avLst>
              <a:gd name="adj" fmla="val 10429"/>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41" name="Picture 20" descr="http://al-wed.com/prodownload/n915.png"/>
          <p:cNvPicPr>
            <a:picLocks noChangeAspect="1" noChangeArrowheads="1"/>
          </p:cNvPicPr>
          <p:nvPr/>
        </p:nvPicPr>
        <p:blipFill>
          <a:blip r:embed="rId13" cstate="screen">
            <a:extLst>
              <a:ext uri="{28A0092B-C50C-407E-A947-70E740481C1C}">
                <a14:useLocalDpi xmlns:a14="http://schemas.microsoft.com/office/drawing/2010/main" val="0"/>
              </a:ext>
            </a:extLst>
          </a:blip>
          <a:srcRect/>
          <a:stretch>
            <a:fillRect/>
          </a:stretch>
        </p:blipFill>
        <p:spPr bwMode="auto">
          <a:xfrm rot="168128">
            <a:off x="5308255" y="3625108"/>
            <a:ext cx="1228846" cy="688666"/>
          </a:xfrm>
          <a:prstGeom prst="roundRect">
            <a:avLst>
              <a:gd name="adj" fmla="val 10429"/>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366539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 07</a:t>
            </a:r>
            <a:endParaRPr lang="en-CA" dirty="0"/>
          </a:p>
        </p:txBody>
      </p:sp>
      <p:sp>
        <p:nvSpPr>
          <p:cNvPr id="3" name="Content Placeholder 2"/>
          <p:cNvSpPr>
            <a:spLocks noGrp="1"/>
          </p:cNvSpPr>
          <p:nvPr>
            <p:ph idx="1"/>
          </p:nvPr>
        </p:nvSpPr>
        <p:spPr>
          <a:xfrm>
            <a:off x="228600" y="1219200"/>
            <a:ext cx="8686800" cy="5791200"/>
          </a:xfrm>
        </p:spPr>
        <p:txBody>
          <a:bodyPr/>
          <a:lstStyle/>
          <a:p>
            <a:pPr>
              <a:lnSpc>
                <a:spcPct val="95000"/>
              </a:lnSpc>
            </a:pPr>
            <a:r>
              <a:rPr lang="en-US" sz="2400" dirty="0" smtClean="0"/>
              <a:t>On which line all of the mentioned formats and algorithms result in lossless compression?</a:t>
            </a:r>
            <a:endParaRPr lang="bg-BG" sz="2400" dirty="0" smtClean="0"/>
          </a:p>
          <a:p>
            <a:pPr marL="871538" lvl="1" indent="-514350">
              <a:lnSpc>
                <a:spcPct val="95000"/>
              </a:lnSpc>
              <a:buFont typeface="+mj-lt"/>
              <a:buAutoNum type="alphaLcParenR"/>
            </a:pPr>
            <a:r>
              <a:rPr lang="en-US" sz="2400" dirty="0" smtClean="0"/>
              <a:t>TIFF, Lempel-Ziv-Welch, DEFLATE</a:t>
            </a:r>
            <a:endParaRPr lang="bg-BG" sz="2400" dirty="0" smtClean="0"/>
          </a:p>
          <a:p>
            <a:pPr marL="871538" lvl="1" indent="-514350">
              <a:lnSpc>
                <a:spcPct val="95000"/>
              </a:lnSpc>
              <a:buFont typeface="+mj-lt"/>
              <a:buAutoNum type="alphaLcParenR"/>
            </a:pPr>
            <a:r>
              <a:rPr lang="en-US" sz="2400" dirty="0" smtClean="0"/>
              <a:t>bzip2, MP3, Huffmann Coding</a:t>
            </a:r>
            <a:endParaRPr lang="bg-BG" sz="2400" dirty="0" smtClean="0"/>
          </a:p>
          <a:p>
            <a:pPr marL="871538" lvl="1" indent="-514350">
              <a:lnSpc>
                <a:spcPct val="95000"/>
              </a:lnSpc>
              <a:buFont typeface="+mj-lt"/>
              <a:buAutoNum type="alphaLcParenR"/>
            </a:pPr>
            <a:r>
              <a:rPr lang="en-US" sz="2400" dirty="0" smtClean="0">
                <a:sym typeface="Wingdings" panose="05000000000000000000" pitchFamily="2" charset="2"/>
              </a:rPr>
              <a:t>Lempel-Ziv-Welch, Shannon-</a:t>
            </a:r>
            <a:r>
              <a:rPr lang="en-US" sz="2400" dirty="0" err="1" smtClean="0">
                <a:sym typeface="Wingdings" panose="05000000000000000000" pitchFamily="2" charset="2"/>
              </a:rPr>
              <a:t>Fano</a:t>
            </a:r>
            <a:r>
              <a:rPr lang="en-US" sz="2400" dirty="0" smtClean="0">
                <a:sym typeface="Wingdings" panose="05000000000000000000" pitchFamily="2" charset="2"/>
              </a:rPr>
              <a:t> Coding,  JPEG</a:t>
            </a:r>
          </a:p>
          <a:p>
            <a:pPr marL="871538" lvl="1" indent="-514350">
              <a:lnSpc>
                <a:spcPct val="95000"/>
              </a:lnSpc>
              <a:buFont typeface="+mj-lt"/>
              <a:buAutoNum type="alphaLcParenR"/>
            </a:pPr>
            <a:r>
              <a:rPr lang="en-US" sz="2400" dirty="0" smtClean="0">
                <a:sym typeface="Wingdings" panose="05000000000000000000" pitchFamily="2" charset="2"/>
              </a:rPr>
              <a:t>DjVu, Burrows-Wheeler Transform,</a:t>
            </a:r>
            <a:r>
              <a:rPr lang="bg-BG" sz="2400" dirty="0" smtClean="0">
                <a:sym typeface="Wingdings" panose="05000000000000000000" pitchFamily="2" charset="2"/>
              </a:rPr>
              <a:t> </a:t>
            </a:r>
            <a:r>
              <a:rPr lang="en-US" sz="2400" dirty="0" smtClean="0">
                <a:sym typeface="Wingdings" panose="05000000000000000000" pitchFamily="2" charset="2"/>
              </a:rPr>
              <a:t>Shannon-</a:t>
            </a:r>
            <a:r>
              <a:rPr lang="en-US" sz="2400" dirty="0" err="1" smtClean="0">
                <a:sym typeface="Wingdings" panose="05000000000000000000" pitchFamily="2" charset="2"/>
              </a:rPr>
              <a:t>Fano</a:t>
            </a:r>
            <a:r>
              <a:rPr lang="en-US" sz="2400" dirty="0" smtClean="0">
                <a:sym typeface="Wingdings" panose="05000000000000000000" pitchFamily="2" charset="2"/>
              </a:rPr>
              <a:t> Coding</a:t>
            </a:r>
            <a:endParaRPr lang="bg-BG" sz="2400" dirty="0" smtClean="0">
              <a:sym typeface="Wingdings" panose="05000000000000000000" pitchFamily="2" charset="2"/>
            </a:endParaRPr>
          </a:p>
          <a:p>
            <a:pPr marL="871538" lvl="1" indent="-514350">
              <a:lnSpc>
                <a:spcPct val="95000"/>
              </a:lnSpc>
              <a:buFont typeface="+mj-lt"/>
              <a:buAutoNum type="alphaLcParenR"/>
            </a:pPr>
            <a:r>
              <a:rPr lang="bg-BG" sz="2400" dirty="0" smtClean="0">
                <a:sym typeface="Wingdings" panose="05000000000000000000" pitchFamily="2" charset="2"/>
              </a:rPr>
              <a:t>а) </a:t>
            </a:r>
            <a:r>
              <a:rPr lang="en-US" sz="2400" dirty="0" smtClean="0">
                <a:sym typeface="Wingdings" panose="05000000000000000000" pitchFamily="2" charset="2"/>
              </a:rPr>
              <a:t>and c)</a:t>
            </a:r>
          </a:p>
          <a:p>
            <a:pPr marL="871538" lvl="1" indent="-514350">
              <a:lnSpc>
                <a:spcPct val="95000"/>
              </a:lnSpc>
              <a:buFont typeface="+mj-lt"/>
              <a:buAutoNum type="alphaLcParenR"/>
            </a:pPr>
            <a:r>
              <a:rPr lang="en-US" sz="2400" dirty="0" smtClean="0">
                <a:sym typeface="Wingdings" panose="05000000000000000000" pitchFamily="2" charset="2"/>
              </a:rPr>
              <a:t>on none of the above lines</a:t>
            </a:r>
            <a:endParaRPr lang="bg-BG" sz="2400" dirty="0" smtClean="0">
              <a:sym typeface="Wingdings" panose="05000000000000000000" pitchFamily="2" charset="2"/>
            </a:endParaRPr>
          </a:p>
          <a:p>
            <a:pPr>
              <a:buNone/>
            </a:pPr>
            <a:endParaRPr lang="en-CA"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21</a:t>
            </a:fld>
            <a:endParaRPr lang="en-US" dirty="0"/>
          </a:p>
        </p:txBody>
      </p:sp>
      <p:sp>
        <p:nvSpPr>
          <p:cNvPr id="5" name="Oval 4"/>
          <p:cNvSpPr/>
          <p:nvPr/>
        </p:nvSpPr>
        <p:spPr>
          <a:xfrm>
            <a:off x="457200" y="1981200"/>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Answer 07</a:t>
            </a:r>
            <a:endParaRPr lang="en-US" sz="3600" dirty="0"/>
          </a:p>
        </p:txBody>
      </p:sp>
      <p:sp>
        <p:nvSpPr>
          <p:cNvPr id="3" name="Content Placeholder 2"/>
          <p:cNvSpPr>
            <a:spLocks noGrp="1"/>
          </p:cNvSpPr>
          <p:nvPr>
            <p:ph idx="1"/>
          </p:nvPr>
        </p:nvSpPr>
        <p:spPr>
          <a:xfrm>
            <a:off x="228600" y="1219200"/>
            <a:ext cx="8686800" cy="5638800"/>
          </a:xfrm>
        </p:spPr>
        <p:txBody>
          <a:bodyPr/>
          <a:lstStyle/>
          <a:p>
            <a:pPr>
              <a:lnSpc>
                <a:spcPct val="100000"/>
              </a:lnSpc>
            </a:pPr>
            <a:r>
              <a:rPr lang="en-US" sz="2400" dirty="0" smtClean="0"/>
              <a:t>TIFF (</a:t>
            </a:r>
            <a:r>
              <a:rPr lang="ru-RU" sz="2400" dirty="0" smtClean="0"/>
              <a:t>Tagged </a:t>
            </a:r>
            <a:r>
              <a:rPr lang="ru-RU" sz="2400" dirty="0"/>
              <a:t>Image File </a:t>
            </a:r>
            <a:r>
              <a:rPr lang="ru-RU" sz="2400" dirty="0" smtClean="0"/>
              <a:t>Format</a:t>
            </a:r>
            <a:r>
              <a:rPr lang="en-US" sz="2400" dirty="0" smtClean="0"/>
              <a:t>)</a:t>
            </a:r>
            <a:r>
              <a:rPr lang="ru-RU" sz="2400" dirty="0" smtClean="0"/>
              <a:t> </a:t>
            </a:r>
            <a:r>
              <a:rPr lang="en-US" sz="2400" dirty="0"/>
              <a:t>is a file format for storing </a:t>
            </a:r>
            <a:r>
              <a:rPr lang="en-US" sz="2400" dirty="0" smtClean="0"/>
              <a:t>raster images</a:t>
            </a:r>
            <a:r>
              <a:rPr lang="ru-RU" sz="2400" dirty="0" smtClean="0"/>
              <a:t>.</a:t>
            </a:r>
            <a:r>
              <a:rPr lang="en-US" sz="2400" dirty="0" smtClean="0"/>
              <a:t> </a:t>
            </a:r>
          </a:p>
          <a:p>
            <a:pPr>
              <a:lnSpc>
                <a:spcPct val="100000"/>
              </a:lnSpc>
            </a:pPr>
            <a:r>
              <a:rPr lang="en-US" sz="2400" dirty="0" smtClean="0"/>
              <a:t>Lempel-</a:t>
            </a:r>
            <a:r>
              <a:rPr lang="en-US" sz="2400" dirty="0" err="1" smtClean="0"/>
              <a:t>Zif</a:t>
            </a:r>
            <a:r>
              <a:rPr lang="en-US" sz="2400" dirty="0" smtClean="0"/>
              <a:t>-Welch </a:t>
            </a:r>
            <a:r>
              <a:rPr lang="en-US" sz="2400" dirty="0"/>
              <a:t>is a universal lossless data compression algorithm</a:t>
            </a:r>
            <a:r>
              <a:rPr lang="bg-BG" sz="2400" dirty="0" smtClean="0"/>
              <a:t>. </a:t>
            </a:r>
            <a:r>
              <a:rPr lang="en-US" sz="2400" dirty="0"/>
              <a:t>It </a:t>
            </a:r>
            <a:r>
              <a:rPr lang="en-US" sz="2400" dirty="0" smtClean="0"/>
              <a:t>is the </a:t>
            </a:r>
            <a:r>
              <a:rPr lang="en-US" sz="2400" dirty="0"/>
              <a:t>algorithm of the widely used Unix file compression utility compress, and is used in the GIF image format. </a:t>
            </a:r>
            <a:endParaRPr lang="en-US" sz="2400" dirty="0" smtClean="0"/>
          </a:p>
          <a:p>
            <a:pPr>
              <a:lnSpc>
                <a:spcPct val="100000"/>
              </a:lnSpc>
            </a:pPr>
            <a:r>
              <a:rPr lang="en-US" sz="2400" dirty="0" smtClean="0"/>
              <a:t>DEFLATE </a:t>
            </a:r>
            <a:r>
              <a:rPr lang="en-US" sz="2400" dirty="0"/>
              <a:t>is a data compression algorithm that uses a combination of the LZ77 algorithm and Huffman </a:t>
            </a:r>
            <a:r>
              <a:rPr lang="en-US" sz="2400" dirty="0" smtClean="0"/>
              <a:t>coding.</a:t>
            </a:r>
          </a:p>
          <a:p>
            <a:pPr>
              <a:lnSpc>
                <a:spcPct val="100000"/>
              </a:lnSpc>
            </a:pPr>
            <a:r>
              <a:rPr lang="en-US" sz="2400" dirty="0" smtClean="0"/>
              <a:t>Sources</a:t>
            </a:r>
            <a:r>
              <a:rPr lang="bg-BG" sz="2400" dirty="0" smtClean="0"/>
              <a:t>:</a:t>
            </a:r>
            <a:endParaRPr lang="en-US" sz="2400" dirty="0" smtClean="0"/>
          </a:p>
          <a:p>
            <a:pPr>
              <a:lnSpc>
                <a:spcPct val="100000"/>
              </a:lnSpc>
            </a:pPr>
            <a:r>
              <a:rPr lang="en-US" sz="2400" dirty="0" err="1" smtClean="0">
                <a:hlinkClick r:id="rId2"/>
              </a:rPr>
              <a:t>http://goo.gl/Wb8nyR</a:t>
            </a:r>
            <a:endParaRPr lang="en-US" sz="2400" dirty="0" smtClean="0"/>
          </a:p>
          <a:p>
            <a:pPr>
              <a:lnSpc>
                <a:spcPct val="100000"/>
              </a:lnSpc>
            </a:pPr>
            <a:r>
              <a:rPr lang="en-US" sz="2400" dirty="0" err="1" smtClean="0">
                <a:solidFill>
                  <a:schemeClr val="tx1">
                    <a:lumMod val="50000"/>
                  </a:schemeClr>
                </a:solidFill>
              </a:rPr>
              <a:t>http://goo.gl/40wFM5</a:t>
            </a:r>
            <a:r>
              <a:rPr lang="bg-BG" sz="2800" dirty="0" smtClean="0">
                <a:solidFill>
                  <a:schemeClr val="tx1">
                    <a:lumMod val="50000"/>
                  </a:schemeClr>
                </a:solidFill>
              </a:rPr>
              <a:t> </a:t>
            </a:r>
            <a:endParaRPr lang="bg-BG" sz="2800" dirty="0">
              <a:solidFill>
                <a:schemeClr val="tx1">
                  <a:lumMod val="50000"/>
                </a:schemeClr>
              </a:solidFill>
            </a:endParaRP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22</a:t>
            </a:fld>
            <a:endParaRPr lang="en-US" dirty="0"/>
          </a:p>
        </p:txBody>
      </p:sp>
      <p:pic>
        <p:nvPicPr>
          <p:cNvPr id="6" name="Picture 5" descr="q7.jpg"/>
          <p:cNvPicPr>
            <a:picLocks noChangeAspect="1"/>
          </p:cNvPicPr>
          <p:nvPr/>
        </p:nvPicPr>
        <p:blipFill>
          <a:blip r:embed="rId3" cstate="print"/>
          <a:stretch>
            <a:fillRect/>
          </a:stretch>
        </p:blipFill>
        <p:spPr>
          <a:xfrm>
            <a:off x="4724400" y="4724400"/>
            <a:ext cx="3879408" cy="1309688"/>
          </a:xfrm>
          <a:prstGeom prst="rect">
            <a:avLst/>
          </a:prstGeom>
          <a:effectLst>
            <a:glow rad="381000">
              <a:schemeClr val="accent2">
                <a:lumMod val="75000"/>
                <a:alpha val="29000"/>
              </a:schemeClr>
            </a:glow>
            <a:softEdge rad="88900"/>
          </a:effectLst>
        </p:spPr>
      </p:pic>
    </p:spTree>
    <p:extLst>
      <p:ext uri="{BB962C8B-B14F-4D97-AF65-F5344CB8AC3E}">
        <p14:creationId xmlns:p14="http://schemas.microsoft.com/office/powerpoint/2010/main" val="268211656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a:spLocks noGrp="1"/>
          </p:cNvSpPr>
          <p:nvPr>
            <p:ph type="ctrTitle"/>
          </p:nvPr>
        </p:nvSpPr>
        <p:spPr>
          <a:xfrm>
            <a:off x="609600" y="1143000"/>
            <a:ext cx="7924800" cy="685800"/>
          </a:xfrm>
        </p:spPr>
        <p:txBody>
          <a:bodyPr/>
          <a:lstStyle/>
          <a:p>
            <a:r>
              <a:rPr lang="en-US" dirty="0" smtClean="0"/>
              <a:t>Text Processing</a:t>
            </a:r>
            <a:endParaRPr lang="en-US" dirty="0"/>
          </a:p>
        </p:txBody>
      </p:sp>
      <p:sp>
        <p:nvSpPr>
          <p:cNvPr id="10" name="Subtitle 2"/>
          <p:cNvSpPr>
            <a:spLocks noGrp="1"/>
          </p:cNvSpPr>
          <p:nvPr>
            <p:ph type="subTitle" idx="1"/>
          </p:nvPr>
        </p:nvSpPr>
        <p:spPr>
          <a:xfrm>
            <a:off x="609600" y="2057399"/>
            <a:ext cx="7924800" cy="873920"/>
          </a:xfrm>
        </p:spPr>
        <p:txBody>
          <a:bodyPr/>
          <a:lstStyle/>
          <a:p>
            <a:r>
              <a:rPr lang="en-US" dirty="0" smtClean="0"/>
              <a:t>Working with text processing software</a:t>
            </a:r>
            <a:r>
              <a:rPr lang="bg-BG" dirty="0" smtClean="0"/>
              <a:t>, </a:t>
            </a:r>
            <a:r>
              <a:rPr lang="en-US" dirty="0" smtClean="0"/>
              <a:t>file formats</a:t>
            </a:r>
            <a:r>
              <a:rPr lang="bg-BG" dirty="0" smtClean="0"/>
              <a:t>, </a:t>
            </a:r>
            <a:r>
              <a:rPr lang="en-US" dirty="0" smtClean="0"/>
              <a:t>encoding</a:t>
            </a:r>
            <a:r>
              <a:rPr lang="bg-BG" dirty="0" smtClean="0"/>
              <a:t>, </a:t>
            </a:r>
            <a:r>
              <a:rPr lang="en-US" dirty="0" smtClean="0"/>
              <a:t>text</a:t>
            </a:r>
            <a:r>
              <a:rPr lang="bg-BG" dirty="0" smtClean="0"/>
              <a:t>, </a:t>
            </a:r>
            <a:r>
              <a:rPr lang="en-US" dirty="0" smtClean="0"/>
              <a:t>tables</a:t>
            </a:r>
            <a:r>
              <a:rPr lang="bg-BG" dirty="0" smtClean="0"/>
              <a:t>, </a:t>
            </a:r>
            <a:r>
              <a:rPr lang="en-US" dirty="0" smtClean="0"/>
              <a:t>figures</a:t>
            </a:r>
            <a:r>
              <a:rPr lang="bg-BG" dirty="0" smtClean="0"/>
              <a:t>, …</a:t>
            </a:r>
            <a:endParaRPr lang="en-US" dirty="0"/>
          </a:p>
        </p:txBody>
      </p:sp>
      <p:pic>
        <p:nvPicPr>
          <p:cNvPr id="11" name="Picture 2" descr="http://www.binbin.net/photos/generic/ele/electronic-word-processing-typewriter.jpg"/>
          <p:cNvPicPr>
            <a:picLocks noChangeAspect="1" noChangeArrowheads="1"/>
          </p:cNvPicPr>
          <p:nvPr/>
        </p:nvPicPr>
        <p:blipFill>
          <a:blip r:embed="rId2" cstate="screen">
            <a:extLst>
              <a:ext uri="{28A0092B-C50C-407E-A947-70E740481C1C}">
                <a14:useLocalDpi xmlns:a14="http://schemas.microsoft.com/office/drawing/2010/main" val="0"/>
              </a:ext>
            </a:extLst>
          </a:blip>
          <a:srcRect/>
          <a:stretch>
            <a:fillRect/>
          </a:stretch>
        </p:blipFill>
        <p:spPr bwMode="auto">
          <a:xfrm>
            <a:off x="2923738" y="3416576"/>
            <a:ext cx="3467100" cy="2831824"/>
          </a:xfrm>
          <a:prstGeom prst="roundRect">
            <a:avLst>
              <a:gd name="adj" fmla="val 3910"/>
            </a:avLst>
          </a:prstGeom>
          <a:noFill/>
          <a:extLst>
            <a:ext uri="{909E8E84-426E-40DD-AFC4-6F175D3DCCD1}">
              <a14:hiddenFill xmlns:a14="http://schemas.microsoft.com/office/drawing/2010/main">
                <a:solidFill>
                  <a:srgbClr val="FFFFFF"/>
                </a:solidFill>
              </a14:hiddenFill>
            </a:ext>
          </a:extLst>
        </p:spPr>
      </p:pic>
      <p:pic>
        <p:nvPicPr>
          <p:cNvPr id="13" name="Picture 4" descr="http://www.altoonaridgelodge.com/images/MS-Word.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332866">
            <a:off x="768725" y="3674979"/>
            <a:ext cx="2438400" cy="256027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4" name="Picture 6" descr="http://ui.openoffice.org/VisualDesign/gifs/Icons/OOo30_final_mimetype/Galaxy_OOo3_writer-doc_256.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21287559">
            <a:off x="6019920" y="3723853"/>
            <a:ext cx="2419732" cy="241973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955953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 08</a:t>
            </a:r>
            <a:endParaRPr lang="en-US" dirty="0"/>
          </a:p>
        </p:txBody>
      </p:sp>
      <p:sp>
        <p:nvSpPr>
          <p:cNvPr id="3" name="Content Placeholder 2"/>
          <p:cNvSpPr>
            <a:spLocks noGrp="1"/>
          </p:cNvSpPr>
          <p:nvPr>
            <p:ph idx="1"/>
          </p:nvPr>
        </p:nvSpPr>
        <p:spPr>
          <a:xfrm>
            <a:off x="457200" y="1219200"/>
            <a:ext cx="8686800" cy="5638800"/>
          </a:xfrm>
        </p:spPr>
        <p:txBody>
          <a:bodyPr/>
          <a:lstStyle/>
          <a:p>
            <a:r>
              <a:rPr lang="en-US" sz="2400" dirty="0" smtClean="0"/>
              <a:t>What is the purpose of the ASCII Control Characters</a:t>
            </a:r>
            <a:r>
              <a:rPr lang="ru-RU" sz="2400" dirty="0" smtClean="0"/>
              <a:t>?</a:t>
            </a:r>
            <a:endParaRPr lang="en-US" sz="2400" dirty="0" smtClean="0"/>
          </a:p>
          <a:p>
            <a:pPr marL="0" indent="0">
              <a:buNone/>
            </a:pPr>
            <a:endParaRPr lang="ru-RU" sz="2400" dirty="0" smtClean="0"/>
          </a:p>
          <a:p>
            <a:pPr>
              <a:buNone/>
            </a:pPr>
            <a:r>
              <a:rPr lang="bg-BG" sz="2400" dirty="0" smtClean="0">
                <a:solidFill>
                  <a:schemeClr val="tx1">
                    <a:lumMod val="50000"/>
                  </a:schemeClr>
                </a:solidFill>
              </a:rPr>
              <a:t>а) </a:t>
            </a:r>
            <a:r>
              <a:rPr lang="en-US" sz="2400" dirty="0" smtClean="0">
                <a:solidFill>
                  <a:schemeClr val="tx1">
                    <a:lumMod val="50000"/>
                  </a:schemeClr>
                </a:solidFill>
              </a:rPr>
              <a:t> </a:t>
            </a:r>
            <a:r>
              <a:rPr lang="en-US" sz="2400" dirty="0" smtClean="0"/>
              <a:t>to hold characters of non-Latin alphabets</a:t>
            </a:r>
            <a:endParaRPr lang="en-US" sz="2400" dirty="0" smtClean="0">
              <a:solidFill>
                <a:schemeClr val="tx1">
                  <a:lumMod val="50000"/>
                </a:schemeClr>
              </a:solidFill>
            </a:endParaRPr>
          </a:p>
          <a:p>
            <a:pPr>
              <a:buNone/>
            </a:pPr>
            <a:r>
              <a:rPr lang="en-US" sz="2400" dirty="0" smtClean="0">
                <a:solidFill>
                  <a:schemeClr val="tx1">
                    <a:lumMod val="50000"/>
                  </a:schemeClr>
                </a:solidFill>
              </a:rPr>
              <a:t>b</a:t>
            </a:r>
            <a:r>
              <a:rPr lang="bg-BG" sz="2400" dirty="0" smtClean="0">
                <a:solidFill>
                  <a:schemeClr val="tx1">
                    <a:lumMod val="50000"/>
                  </a:schemeClr>
                </a:solidFill>
              </a:rPr>
              <a:t>) </a:t>
            </a:r>
            <a:r>
              <a:rPr lang="en-US" sz="2400" dirty="0" smtClean="0">
                <a:solidFill>
                  <a:schemeClr val="tx1">
                    <a:lumMod val="50000"/>
                  </a:schemeClr>
                </a:solidFill>
              </a:rPr>
              <a:t> </a:t>
            </a:r>
            <a:r>
              <a:rPr lang="en-US" sz="2400" dirty="0" smtClean="0">
                <a:solidFill>
                  <a:srgbClr val="FFFFFF"/>
                </a:solidFill>
              </a:rPr>
              <a:t>to define the text processing</a:t>
            </a:r>
            <a:endParaRPr lang="bg-BG" sz="2400" dirty="0" smtClean="0">
              <a:solidFill>
                <a:srgbClr val="FFFFFF"/>
              </a:solidFill>
            </a:endParaRPr>
          </a:p>
          <a:p>
            <a:pPr>
              <a:buNone/>
            </a:pPr>
            <a:r>
              <a:rPr lang="en-US" sz="2400" dirty="0" smtClean="0">
                <a:solidFill>
                  <a:schemeClr val="tx1">
                    <a:lumMod val="50000"/>
                  </a:schemeClr>
                </a:solidFill>
              </a:rPr>
              <a:t>c</a:t>
            </a:r>
            <a:r>
              <a:rPr lang="ru-RU" sz="2400" dirty="0" smtClean="0">
                <a:solidFill>
                  <a:schemeClr val="tx1">
                    <a:lumMod val="50000"/>
                  </a:schemeClr>
                </a:solidFill>
              </a:rPr>
              <a:t>) </a:t>
            </a:r>
            <a:r>
              <a:rPr lang="en-US" sz="2400" dirty="0" smtClean="0">
                <a:solidFill>
                  <a:srgbClr val="FFFFFF"/>
                </a:solidFill>
              </a:rPr>
              <a:t> to determine </a:t>
            </a:r>
            <a:r>
              <a:rPr lang="en-US" sz="2400" dirty="0" smtClean="0"/>
              <a:t>the color</a:t>
            </a:r>
            <a:r>
              <a:rPr lang="ru-RU" sz="2400" dirty="0" smtClean="0"/>
              <a:t>, </a:t>
            </a:r>
            <a:r>
              <a:rPr lang="en-US" sz="2400" dirty="0" smtClean="0"/>
              <a:t>font and the size of the symbols</a:t>
            </a:r>
            <a:endParaRPr lang="ru-RU" sz="2400" dirty="0" smtClean="0"/>
          </a:p>
          <a:p>
            <a:pPr>
              <a:buNone/>
            </a:pPr>
            <a:r>
              <a:rPr lang="en-US" sz="2400" dirty="0" smtClean="0">
                <a:solidFill>
                  <a:schemeClr val="tx1">
                    <a:lumMod val="50000"/>
                  </a:schemeClr>
                </a:solidFill>
              </a:rPr>
              <a:t>d</a:t>
            </a:r>
            <a:r>
              <a:rPr lang="bg-BG" sz="2400" dirty="0" smtClean="0">
                <a:solidFill>
                  <a:schemeClr val="tx1">
                    <a:lumMod val="50000"/>
                  </a:schemeClr>
                </a:solidFill>
              </a:rPr>
              <a:t>)</a:t>
            </a:r>
            <a:r>
              <a:rPr lang="en-US" sz="2400" dirty="0" smtClean="0">
                <a:solidFill>
                  <a:srgbClr val="FFFFFF"/>
                </a:solidFill>
              </a:rPr>
              <a:t>  to ensure </a:t>
            </a:r>
            <a:r>
              <a:rPr lang="en-US" sz="2400" dirty="0" smtClean="0"/>
              <a:t>the usage of proper spelling and grammar</a:t>
            </a:r>
          </a:p>
          <a:p>
            <a:pPr>
              <a:buNone/>
            </a:pPr>
            <a:r>
              <a:rPr lang="en-US" sz="2400" dirty="0" smtClean="0">
                <a:solidFill>
                  <a:schemeClr val="tx1">
                    <a:lumMod val="50000"/>
                  </a:schemeClr>
                </a:solidFill>
              </a:rPr>
              <a:t>e)  </a:t>
            </a:r>
            <a:r>
              <a:rPr lang="en-US" sz="2400" dirty="0" smtClean="0">
                <a:solidFill>
                  <a:srgbClr val="F4FCD8"/>
                </a:solidFill>
              </a:rPr>
              <a:t>none of the above</a:t>
            </a:r>
            <a:endParaRPr lang="bg-BG" sz="2400" dirty="0" smtClean="0">
              <a:solidFill>
                <a:schemeClr val="tx1">
                  <a:lumMod val="50000"/>
                </a:schemeClr>
              </a:solidFill>
            </a:endParaRP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24</a:t>
            </a:fld>
            <a:endParaRPr lang="en-US" dirty="0"/>
          </a:p>
        </p:txBody>
      </p:sp>
      <p:sp>
        <p:nvSpPr>
          <p:cNvPr id="5" name="Oval 4"/>
          <p:cNvSpPr/>
          <p:nvPr/>
        </p:nvSpPr>
        <p:spPr>
          <a:xfrm>
            <a:off x="304800" y="2716924"/>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185192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Answer 08</a:t>
            </a:r>
            <a:endParaRPr lang="en-US" dirty="0"/>
          </a:p>
        </p:txBody>
      </p:sp>
      <p:sp>
        <p:nvSpPr>
          <p:cNvPr id="3" name="Content Placeholder 2"/>
          <p:cNvSpPr>
            <a:spLocks noGrp="1"/>
          </p:cNvSpPr>
          <p:nvPr>
            <p:ph idx="1"/>
          </p:nvPr>
        </p:nvSpPr>
        <p:spPr>
          <a:xfrm>
            <a:off x="228600" y="1371600"/>
            <a:ext cx="8686800" cy="5638800"/>
          </a:xfrm>
        </p:spPr>
        <p:txBody>
          <a:bodyPr/>
          <a:lstStyle/>
          <a:p>
            <a:r>
              <a:rPr lang="ru-RU" sz="2400" dirty="0" smtClean="0"/>
              <a:t>ASCII </a:t>
            </a:r>
            <a:r>
              <a:rPr lang="en-US" sz="2400" dirty="0" smtClean="0"/>
              <a:t>defines codes of</a:t>
            </a:r>
            <a:r>
              <a:rPr lang="ru-RU" sz="2400" dirty="0" smtClean="0"/>
              <a:t> 33 </a:t>
            </a:r>
            <a:r>
              <a:rPr lang="en-US" sz="2400" dirty="0" smtClean="0"/>
              <a:t>undepictable control characters </a:t>
            </a:r>
            <a:r>
              <a:rPr lang="ru-RU" sz="2400" dirty="0" smtClean="0"/>
              <a:t>(</a:t>
            </a:r>
            <a:r>
              <a:rPr lang="en-US" sz="2400" dirty="0" smtClean="0"/>
              <a:t>used mainly to determine the text processing</a:t>
            </a:r>
            <a:r>
              <a:rPr lang="ru-RU" sz="2400" dirty="0" smtClean="0"/>
              <a:t>).</a:t>
            </a:r>
            <a:r>
              <a:rPr lang="en-US" sz="2400" dirty="0" smtClean="0"/>
              <a:t> During the period of their introduction the printing devices were the most common tool for producing a text output. Therefore ASCII also contains control codes, specifying the way in which characters should be printed. </a:t>
            </a:r>
          </a:p>
          <a:p>
            <a:pPr marL="0" indent="0">
              <a:buNone/>
            </a:pPr>
            <a:r>
              <a:rPr lang="en-US" sz="2400" dirty="0"/>
              <a:t>	</a:t>
            </a:r>
            <a:r>
              <a:rPr lang="en-US" sz="2400" dirty="0" smtClean="0"/>
              <a:t>Sources:</a:t>
            </a:r>
            <a:endParaRPr lang="bg-BG" sz="2400" dirty="0" smtClean="0"/>
          </a:p>
          <a:p>
            <a:r>
              <a:rPr lang="en-CA" sz="2400" dirty="0">
                <a:hlinkClick r:id="rId2"/>
              </a:rPr>
              <a:t>http://en.wikipedia.org/wiki/ASCII</a:t>
            </a:r>
            <a:endParaRPr lang="bg-BG" sz="2400"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25</a:t>
            </a:fld>
            <a:endParaRPr lang="en-US" dirty="0"/>
          </a:p>
        </p:txBody>
      </p:sp>
      <p:pic>
        <p:nvPicPr>
          <p:cNvPr id="7" name="Picture 2" descr="C:\Users\denis\Desktop\21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38800" y="4114800"/>
            <a:ext cx="2895600" cy="2292896"/>
          </a:xfrm>
          <a:prstGeom prst="rect">
            <a:avLst/>
          </a:prstGeom>
          <a:noFill/>
          <a:effectLst>
            <a:softEdge rad="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470127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p:cNvSpPr>
            <a:spLocks noGrp="1"/>
          </p:cNvSpPr>
          <p:nvPr>
            <p:ph type="ctrTitle"/>
          </p:nvPr>
        </p:nvSpPr>
        <p:spPr>
          <a:xfrm>
            <a:off x="592667" y="4495800"/>
            <a:ext cx="7924800" cy="685800"/>
          </a:xfrm>
        </p:spPr>
        <p:txBody>
          <a:bodyPr/>
          <a:lstStyle/>
          <a:p>
            <a:r>
              <a:rPr lang="en-US" dirty="0" smtClean="0"/>
              <a:t>Computer Graphics</a:t>
            </a:r>
            <a:endParaRPr lang="en-US" dirty="0"/>
          </a:p>
        </p:txBody>
      </p:sp>
      <p:sp>
        <p:nvSpPr>
          <p:cNvPr id="16" name="Subtitle 2"/>
          <p:cNvSpPr>
            <a:spLocks noGrp="1"/>
          </p:cNvSpPr>
          <p:nvPr>
            <p:ph type="subTitle" idx="1"/>
          </p:nvPr>
        </p:nvSpPr>
        <p:spPr>
          <a:xfrm>
            <a:off x="592667" y="5450680"/>
            <a:ext cx="7924800" cy="873920"/>
          </a:xfrm>
        </p:spPr>
        <p:txBody>
          <a:bodyPr/>
          <a:lstStyle/>
          <a:p>
            <a:r>
              <a:rPr lang="en-US" dirty="0" smtClean="0"/>
              <a:t>Raster and vector graphics</a:t>
            </a:r>
            <a:r>
              <a:rPr lang="bg-BG" dirty="0" smtClean="0"/>
              <a:t>, </a:t>
            </a:r>
            <a:r>
              <a:rPr lang="en-US" dirty="0" smtClean="0"/>
              <a:t>image file formats</a:t>
            </a:r>
            <a:r>
              <a:rPr lang="bg-BG" dirty="0" smtClean="0"/>
              <a:t>, </a:t>
            </a:r>
            <a:r>
              <a:rPr lang="en-US" dirty="0" smtClean="0"/>
              <a:t>image editors</a:t>
            </a:r>
            <a:r>
              <a:rPr lang="bg-BG" dirty="0" smtClean="0"/>
              <a:t>, </a:t>
            </a:r>
            <a:r>
              <a:rPr lang="en-US" dirty="0" smtClean="0"/>
              <a:t>color range</a:t>
            </a:r>
            <a:endParaRPr lang="en-US" dirty="0"/>
          </a:p>
        </p:txBody>
      </p:sp>
      <p:pic>
        <p:nvPicPr>
          <p:cNvPr id="17" name="Picture 5" descr="http://www.learnkey.com/elearning/images/product_categories/web.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p:blipFill>
        <p:spPr bwMode="auto">
          <a:xfrm>
            <a:off x="685800" y="990599"/>
            <a:ext cx="2819400" cy="2324006"/>
          </a:xfrm>
          <a:prstGeom prst="roundRect">
            <a:avLst>
              <a:gd name="adj" fmla="val 1625"/>
            </a:avLst>
          </a:prstGeom>
          <a:noFill/>
          <a:effectLst>
            <a:softEdge rad="31750"/>
          </a:effectLst>
          <a:scene3d>
            <a:camera prst="perspectiveHeroicExtremeRightFacing"/>
            <a:lightRig rig="threePt" dir="t"/>
          </a:scene3d>
          <a:extLst>
            <a:ext uri="{909E8E84-426E-40DD-AFC4-6F175D3DCCD1}">
              <a14:hiddenFill xmlns:a14="http://schemas.microsoft.com/office/drawing/2010/main">
                <a:solidFill>
                  <a:srgbClr val="FFFFFF"/>
                </a:solidFill>
              </a14:hiddenFill>
            </a:ext>
          </a:extLst>
        </p:spPr>
      </p:pic>
      <p:pic>
        <p:nvPicPr>
          <p:cNvPr id="18" name="Picture 6"/>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6172200" y="2447983"/>
            <a:ext cx="2289805" cy="1590616"/>
          </a:xfrm>
          <a:prstGeom prst="rect">
            <a:avLst/>
          </a:prstGeom>
          <a:noFill/>
          <a:ln>
            <a:noFill/>
          </a:ln>
          <a:effectLst>
            <a:outerShdw dist="35921" dir="2700000" algn="ctr" rotWithShape="0">
              <a:schemeClr val="bg2"/>
            </a:outerShdw>
            <a:softEdge rad="12700"/>
          </a:effectLst>
          <a:scene3d>
            <a:camera prst="perspectiveHeroicExtremeLeftFacing"/>
            <a:lightRig rig="threePt" dir="t"/>
          </a:scene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9" name="Picture 9" descr="http://www.new-options.com/images/paintbrushes.jpg"/>
          <p:cNvPicPr>
            <a:picLocks noChangeAspect="1" noChangeArrowheads="1"/>
          </p:cNvPicPr>
          <p:nvPr/>
        </p:nvPicPr>
        <p:blipFill rotWithShape="1">
          <a:blip r:embed="rId4" cstate="print">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val="0"/>
              </a:ext>
            </a:extLst>
          </a:blip>
          <a:srcRect/>
          <a:stretch/>
        </p:blipFill>
        <p:spPr bwMode="auto">
          <a:xfrm rot="21433975">
            <a:off x="6770073" y="644380"/>
            <a:ext cx="1726691" cy="1600873"/>
          </a:xfrm>
          <a:prstGeom prst="roundRect">
            <a:avLst/>
          </a:prstGeom>
          <a:noFill/>
          <a:effectLst>
            <a:softEdge rad="31750"/>
          </a:effectLst>
          <a:scene3d>
            <a:camera prst="perspectiveHeroicExtremeRightFacing" fov="5400000">
              <a:rot lat="389930" lon="1246741" rev="21556313"/>
            </a:camera>
            <a:lightRig rig="threePt" dir="t"/>
          </a:scene3d>
          <a:extLst>
            <a:ext uri="{909E8E84-426E-40DD-AFC4-6F175D3DCCD1}">
              <a14:hiddenFill xmlns:a14="http://schemas.microsoft.com/office/drawing/2010/main">
                <a:solidFill>
                  <a:srgbClr val="FFFFFF"/>
                </a:solidFill>
              </a14:hiddenFill>
            </a:ext>
          </a:extLst>
        </p:spPr>
      </p:pic>
      <p:pic>
        <p:nvPicPr>
          <p:cNvPr id="20" name="Picture 3"/>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rot="21353793">
            <a:off x="1952979" y="609600"/>
            <a:ext cx="5209822" cy="34078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6942678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 09</a:t>
            </a:r>
            <a:endParaRPr lang="en-US" dirty="0"/>
          </a:p>
        </p:txBody>
      </p:sp>
      <p:sp>
        <p:nvSpPr>
          <p:cNvPr id="3" name="Content Placeholder 2"/>
          <p:cNvSpPr>
            <a:spLocks noGrp="1"/>
          </p:cNvSpPr>
          <p:nvPr>
            <p:ph idx="1"/>
          </p:nvPr>
        </p:nvSpPr>
        <p:spPr>
          <a:xfrm>
            <a:off x="228600" y="1219200"/>
            <a:ext cx="8686800" cy="5638800"/>
          </a:xfrm>
        </p:spPr>
        <p:txBody>
          <a:bodyPr/>
          <a:lstStyle/>
          <a:p>
            <a:r>
              <a:rPr lang="en-US" sz="2400" dirty="0" smtClean="0"/>
              <a:t>Which of the following is NOT true about raster graphics</a:t>
            </a:r>
            <a:r>
              <a:rPr lang="bg-BG" sz="2400" dirty="0" smtClean="0"/>
              <a:t>?</a:t>
            </a:r>
            <a:endParaRPr lang="en-US" sz="2400" dirty="0" smtClean="0"/>
          </a:p>
          <a:p>
            <a:pPr marL="871538" lvl="1" indent="-514350">
              <a:buFont typeface="+mj-lt"/>
              <a:buAutoNum type="alphaLcParenR"/>
            </a:pPr>
            <a:r>
              <a:rPr lang="en-US" sz="2400" dirty="0" smtClean="0"/>
              <a:t>It is a dot matrix data structure representing a generally rectangular grid of pixels </a:t>
            </a:r>
          </a:p>
          <a:p>
            <a:pPr marL="871538" lvl="1" indent="-514350">
              <a:buFont typeface="+mj-lt"/>
              <a:buAutoNum type="alphaLcParenR"/>
            </a:pPr>
            <a:r>
              <a:rPr lang="en-US" sz="2400" dirty="0" smtClean="0"/>
              <a:t>Produces images of high quality even after a significant scale up. </a:t>
            </a:r>
            <a:endParaRPr lang="bg-BG" sz="2400" dirty="0" smtClean="0"/>
          </a:p>
          <a:p>
            <a:pPr marL="871538" lvl="1" indent="-514350">
              <a:buFont typeface="+mj-lt"/>
              <a:buAutoNum type="alphaLcParenR"/>
            </a:pPr>
            <a:r>
              <a:rPr lang="en-US" sz="2400" dirty="0" smtClean="0"/>
              <a:t>BMP, JPEG and</a:t>
            </a:r>
            <a:r>
              <a:rPr lang="bg-BG" sz="2400" dirty="0" smtClean="0"/>
              <a:t> </a:t>
            </a:r>
            <a:r>
              <a:rPr lang="en-US" sz="2400" dirty="0" smtClean="0"/>
              <a:t>TIFF are raster image formats</a:t>
            </a:r>
            <a:endParaRPr lang="bg-BG" sz="2400" dirty="0" smtClean="0"/>
          </a:p>
          <a:p>
            <a:pPr marL="871538" lvl="1" indent="-514350">
              <a:buFont typeface="+mj-lt"/>
              <a:buAutoNum type="alphaLcParenR"/>
            </a:pPr>
            <a:r>
              <a:rPr lang="en-US" sz="2400" dirty="0" smtClean="0"/>
              <a:t>Each pixel can contain only one color</a:t>
            </a:r>
            <a:endParaRPr lang="bg-BG" sz="2400" dirty="0" smtClean="0"/>
          </a:p>
          <a:p>
            <a:pPr marL="871538" lvl="1" indent="-514350">
              <a:buFont typeface="+mj-lt"/>
              <a:buAutoNum type="alphaLcParenR"/>
            </a:pPr>
            <a:r>
              <a:rPr lang="en-US" sz="2400" dirty="0" smtClean="0"/>
              <a:t>It is used for managing </a:t>
            </a:r>
            <a:r>
              <a:rPr lang="en-US" sz="2400" dirty="0"/>
              <a:t>photographs and photo-realistic images</a:t>
            </a:r>
            <a:endParaRPr lang="bg-BG" sz="2400" dirty="0" smtClean="0"/>
          </a:p>
          <a:p>
            <a:pPr marL="357188" lvl="1" indent="0">
              <a:buNone/>
            </a:pPr>
            <a:endParaRPr lang="en-US" sz="2800"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27</a:t>
            </a:fld>
            <a:endParaRPr lang="en-US" dirty="0"/>
          </a:p>
        </p:txBody>
      </p:sp>
      <p:sp>
        <p:nvSpPr>
          <p:cNvPr id="5" name="Oval 4"/>
          <p:cNvSpPr/>
          <p:nvPr/>
        </p:nvSpPr>
        <p:spPr>
          <a:xfrm>
            <a:off x="457200" y="2590800"/>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665750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Answer 09</a:t>
            </a:r>
            <a:endParaRPr lang="en-US" dirty="0"/>
          </a:p>
        </p:txBody>
      </p:sp>
      <p:sp>
        <p:nvSpPr>
          <p:cNvPr id="3" name="Content Placeholder 2"/>
          <p:cNvSpPr>
            <a:spLocks noGrp="1"/>
          </p:cNvSpPr>
          <p:nvPr>
            <p:ph idx="1"/>
          </p:nvPr>
        </p:nvSpPr>
        <p:spPr>
          <a:xfrm>
            <a:off x="228600" y="1219200"/>
            <a:ext cx="8686800" cy="5791200"/>
          </a:xfrm>
        </p:spPr>
        <p:txBody>
          <a:bodyPr/>
          <a:lstStyle/>
          <a:p>
            <a:r>
              <a:rPr lang="en-US" sz="2400" dirty="0" smtClean="0"/>
              <a:t>In Computer Graphics</a:t>
            </a:r>
            <a:r>
              <a:rPr lang="ru-RU" sz="2400" dirty="0" smtClean="0"/>
              <a:t>, </a:t>
            </a:r>
            <a:r>
              <a:rPr lang="en-US" sz="2400" dirty="0" smtClean="0"/>
              <a:t>raster graphics or bitmap image</a:t>
            </a:r>
            <a:r>
              <a:rPr lang="ru-RU" sz="2400" dirty="0" smtClean="0"/>
              <a:t> </a:t>
            </a:r>
            <a:r>
              <a:rPr lang="en-US" sz="2400" dirty="0" smtClean="0"/>
              <a:t>is a </a:t>
            </a:r>
            <a:r>
              <a:rPr lang="en-US" sz="2400" dirty="0"/>
              <a:t>dot matrix data structure representing a generally rectangular grid of pixels, or points of </a:t>
            </a:r>
            <a:r>
              <a:rPr lang="en-US" sz="2400" dirty="0" smtClean="0"/>
              <a:t>color</a:t>
            </a:r>
            <a:r>
              <a:rPr lang="ru-RU" sz="2400" dirty="0" smtClean="0"/>
              <a:t>, </a:t>
            </a:r>
            <a:r>
              <a:rPr lang="en-US" sz="2400" dirty="0" smtClean="0"/>
              <a:t>i.e.</a:t>
            </a:r>
            <a:r>
              <a:rPr lang="ru-RU" sz="2400" dirty="0" smtClean="0"/>
              <a:t> </a:t>
            </a:r>
            <a:r>
              <a:rPr lang="en-US" sz="2400" dirty="0" smtClean="0"/>
              <a:t>each pixel in the image has a numeric value which stands for its color.</a:t>
            </a:r>
          </a:p>
          <a:p>
            <a:r>
              <a:rPr lang="en-US" sz="2400" dirty="0" smtClean="0"/>
              <a:t>Sources</a:t>
            </a:r>
            <a:r>
              <a:rPr lang="ru-RU" sz="2400" dirty="0" smtClean="0"/>
              <a:t>: </a:t>
            </a:r>
            <a:r>
              <a:rPr lang="en-US" sz="2400" dirty="0">
                <a:hlinkClick r:id="rId2"/>
              </a:rPr>
              <a:t>http://</a:t>
            </a:r>
            <a:r>
              <a:rPr lang="en-US" sz="2400" dirty="0" smtClean="0">
                <a:hlinkClick r:id="rId2"/>
              </a:rPr>
              <a:t>en.wikipedia.org/wiki/Raster_graphics</a:t>
            </a:r>
            <a:endParaRPr lang="en-US" sz="2400" dirty="0" smtClean="0"/>
          </a:p>
          <a:p>
            <a:r>
              <a:rPr lang="en-US" sz="2400" dirty="0" smtClean="0"/>
              <a:t>Vector Graphics</a:t>
            </a:r>
            <a:r>
              <a:rPr lang="bg-BG" sz="2400" dirty="0" smtClean="0"/>
              <a:t> - </a:t>
            </a:r>
            <a:r>
              <a:rPr lang="en-US" sz="2400" dirty="0">
                <a:hlinkClick r:id="rId3"/>
              </a:rPr>
              <a:t>http://</a:t>
            </a:r>
            <a:r>
              <a:rPr lang="en-US" sz="2400" dirty="0" smtClean="0">
                <a:hlinkClick r:id="rId3"/>
              </a:rPr>
              <a:t>en.wikipedia.org/wiki/Vector_graphics</a:t>
            </a:r>
            <a:endParaRPr lang="en-US" sz="2400" dirty="0" smtClean="0"/>
          </a:p>
          <a:p>
            <a:endParaRPr lang="en-US" sz="2800"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28</a:t>
            </a:fld>
            <a:endParaRPr lang="en-US" dirty="0"/>
          </a:p>
        </p:txBody>
      </p:sp>
      <p:pic>
        <p:nvPicPr>
          <p:cNvPr id="6" name="Picture 5" descr="bitmap.png"/>
          <p:cNvPicPr>
            <a:picLocks noChangeAspect="1"/>
          </p:cNvPicPr>
          <p:nvPr/>
        </p:nvPicPr>
        <p:blipFill>
          <a:blip r:embed="rId4" cstate="print"/>
          <a:stretch>
            <a:fillRect/>
          </a:stretch>
        </p:blipFill>
        <p:spPr>
          <a:xfrm>
            <a:off x="3200400" y="4172155"/>
            <a:ext cx="2438938" cy="2058674"/>
          </a:xfrm>
          <a:prstGeom prst="rect">
            <a:avLst/>
          </a:prstGeom>
        </p:spPr>
      </p:pic>
    </p:spTree>
    <p:extLst>
      <p:ext uri="{BB962C8B-B14F-4D97-AF65-F5344CB8AC3E}">
        <p14:creationId xmlns:p14="http://schemas.microsoft.com/office/powerpoint/2010/main" val="92546845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p:cNvSpPr>
            <a:spLocks noGrp="1"/>
          </p:cNvSpPr>
          <p:nvPr>
            <p:ph type="ctrTitle"/>
          </p:nvPr>
        </p:nvSpPr>
        <p:spPr>
          <a:xfrm>
            <a:off x="609600" y="4953000"/>
            <a:ext cx="7924800" cy="685800"/>
          </a:xfrm>
        </p:spPr>
        <p:txBody>
          <a:bodyPr/>
          <a:lstStyle/>
          <a:p>
            <a:r>
              <a:rPr lang="en-US" dirty="0" smtClean="0"/>
              <a:t>Databases</a:t>
            </a:r>
            <a:endParaRPr lang="en-US" dirty="0"/>
          </a:p>
        </p:txBody>
      </p:sp>
      <p:sp>
        <p:nvSpPr>
          <p:cNvPr id="15" name="Subtitle 2"/>
          <p:cNvSpPr>
            <a:spLocks noGrp="1"/>
          </p:cNvSpPr>
          <p:nvPr>
            <p:ph type="subTitle" idx="1"/>
          </p:nvPr>
        </p:nvSpPr>
        <p:spPr>
          <a:xfrm>
            <a:off x="609600" y="5679280"/>
            <a:ext cx="7924800" cy="569120"/>
          </a:xfrm>
        </p:spPr>
        <p:txBody>
          <a:bodyPr/>
          <a:lstStyle/>
          <a:p>
            <a:r>
              <a:rPr lang="en-US" dirty="0" smtClean="0"/>
              <a:t>Database models</a:t>
            </a:r>
            <a:r>
              <a:rPr lang="bg-BG" dirty="0" smtClean="0"/>
              <a:t>, </a:t>
            </a:r>
            <a:r>
              <a:rPr lang="en-US" dirty="0" smtClean="0"/>
              <a:t>tables</a:t>
            </a:r>
            <a:r>
              <a:rPr lang="bg-BG" dirty="0" smtClean="0"/>
              <a:t>, </a:t>
            </a:r>
            <a:r>
              <a:rPr lang="en-US" dirty="0" smtClean="0"/>
              <a:t>relations</a:t>
            </a:r>
            <a:r>
              <a:rPr lang="bg-BG" dirty="0" smtClean="0"/>
              <a:t>, </a:t>
            </a:r>
            <a:r>
              <a:rPr lang="en-US" dirty="0" smtClean="0"/>
              <a:t>SQL</a:t>
            </a:r>
            <a:endParaRPr lang="en-US" dirty="0"/>
          </a:p>
        </p:txBody>
      </p:sp>
      <p:pic>
        <p:nvPicPr>
          <p:cNvPr id="16" name="Picture 2" descr="-&quot;Relational"/>
          <p:cNvPicPr>
            <a:picLocks noChangeAspect="1" noChangeArrowheads="1"/>
          </p:cNvPicPr>
          <p:nvPr/>
        </p:nvPicPr>
        <p:blipFill>
          <a:blip r:embed="rId2" cstate="screen">
            <a:lum bright="20000" contrast="20000"/>
            <a:extLst>
              <a:ext uri="{28A0092B-C50C-407E-A947-70E740481C1C}">
                <a14:useLocalDpi xmlns:a14="http://schemas.microsoft.com/office/drawing/2010/main" val="0"/>
              </a:ext>
            </a:extLst>
          </a:blip>
          <a:srcRect/>
          <a:stretch>
            <a:fillRect/>
          </a:stretch>
        </p:blipFill>
        <p:spPr bwMode="auto">
          <a:xfrm rot="21417933">
            <a:off x="3048000" y="864992"/>
            <a:ext cx="2971800" cy="1503111"/>
          </a:xfrm>
          <a:prstGeom prst="rect">
            <a:avLst/>
          </a:prstGeom>
          <a:noFill/>
          <a:effectLst>
            <a:outerShdw blurRad="88900" sx="106000" sy="106000" algn="ctr" rotWithShape="0">
              <a:prstClr val="black">
                <a:alpha val="40000"/>
              </a:prstClr>
            </a:outerShdw>
          </a:effectLst>
        </p:spPr>
      </p:pic>
      <p:pic>
        <p:nvPicPr>
          <p:cNvPr id="17" name="Picture 4" descr="http://www.saheltech.com/photos/database2.jpg"/>
          <p:cNvPicPr>
            <a:picLocks noChangeAspect="1" noChangeArrowheads="1"/>
          </p:cNvPicPr>
          <p:nvPr/>
        </p:nvPicPr>
        <p:blipFill>
          <a:blip r:embed="rId3" cstate="screen">
            <a:lum bright="20000" contrast="40000"/>
            <a:extLst>
              <a:ext uri="{28A0092B-C50C-407E-A947-70E740481C1C}">
                <a14:useLocalDpi xmlns:a14="http://schemas.microsoft.com/office/drawing/2010/main" val="0"/>
              </a:ext>
            </a:extLst>
          </a:blip>
          <a:srcRect/>
          <a:stretch>
            <a:fillRect/>
          </a:stretch>
        </p:blipFill>
        <p:spPr bwMode="auto">
          <a:xfrm rot="21270379">
            <a:off x="5266620" y="2562674"/>
            <a:ext cx="2974180" cy="1918825"/>
          </a:xfrm>
          <a:prstGeom prst="roundRect">
            <a:avLst>
              <a:gd name="adj" fmla="val 4705"/>
            </a:avLst>
          </a:prstGeom>
          <a:solidFill>
            <a:srgbClr val="FFFFFF">
              <a:shade val="85000"/>
            </a:srgbClr>
          </a:solidFill>
          <a:ln>
            <a:noFill/>
          </a:ln>
          <a:effectLst>
            <a:outerShdw blurRad="88900" sx="106000" sy="106000" algn="ctr" rotWithShape="0">
              <a:prstClr val="black">
                <a:alpha val="40000"/>
              </a:prstClr>
            </a:outerShdw>
          </a:effectLst>
        </p:spPr>
      </p:pic>
      <p:pic>
        <p:nvPicPr>
          <p:cNvPr id="18" name="Picture 2" descr="http://store.kagi.com/gif/6CN_LIVE/Drag%20%20Drop%20Icon%20125_128_vph03.jpg"/>
          <p:cNvPicPr>
            <a:picLocks noChangeAspect="1" noChangeArrowheads="1"/>
          </p:cNvPicPr>
          <p:nvPr/>
        </p:nvPicPr>
        <p:blipFill>
          <a:blip r:embed="rId4" cstate="screen">
            <a:extLst>
              <a:ext uri="{28A0092B-C50C-407E-A947-70E740481C1C}">
                <a14:useLocalDpi xmlns:a14="http://schemas.microsoft.com/office/drawing/2010/main" val="0"/>
              </a:ext>
            </a:extLst>
          </a:blip>
          <a:srcRect/>
          <a:stretch>
            <a:fillRect/>
          </a:stretch>
        </p:blipFill>
        <p:spPr bwMode="auto">
          <a:xfrm rot="414036">
            <a:off x="2937029" y="2387050"/>
            <a:ext cx="2315833" cy="2129743"/>
          </a:xfrm>
          <a:prstGeom prst="roundRect">
            <a:avLst>
              <a:gd name="adj" fmla="val 7737"/>
            </a:avLst>
          </a:prstGeom>
          <a:noFill/>
          <a:effectLst>
            <a:outerShdw blurRad="88900" sx="106000" sy="106000" algn="ctr" rotWithShape="0">
              <a:prstClr val="black">
                <a:alpha val="40000"/>
              </a:prstClr>
            </a:outerShdw>
          </a:effectLst>
        </p:spPr>
      </p:pic>
      <p:pic>
        <p:nvPicPr>
          <p:cNvPr id="19" name="Picture 2" descr="http://images.visual-paradigm.com/vpuml/provides/codedbeng/generate_db_illu.jpg"/>
          <p:cNvPicPr>
            <a:picLocks noChangeAspect="1" noChangeArrowheads="1"/>
          </p:cNvPicPr>
          <p:nvPr/>
        </p:nvPicPr>
        <p:blipFill>
          <a:blip r:embed="rId5" cstate="screen">
            <a:extLst>
              <a:ext uri="{28A0092B-C50C-407E-A947-70E740481C1C}">
                <a14:useLocalDpi xmlns:a14="http://schemas.microsoft.com/office/drawing/2010/main" val="0"/>
              </a:ext>
            </a:extLst>
          </a:blip>
          <a:srcRect/>
          <a:stretch>
            <a:fillRect/>
          </a:stretch>
        </p:blipFill>
        <p:spPr bwMode="auto">
          <a:xfrm rot="21330146">
            <a:off x="691293" y="2787060"/>
            <a:ext cx="2170387" cy="1765072"/>
          </a:xfrm>
          <a:prstGeom prst="roundRect">
            <a:avLst>
              <a:gd name="adj" fmla="val 2941"/>
            </a:avLst>
          </a:prstGeom>
          <a:noFill/>
          <a:effectLst>
            <a:outerShdw blurRad="88900" sx="106000" sy="106000" algn="ctr" rotWithShape="0">
              <a:prstClr val="black">
                <a:alpha val="40000"/>
              </a:prstClr>
            </a:outerShdw>
          </a:effectLst>
        </p:spPr>
      </p:pic>
      <p:pic>
        <p:nvPicPr>
          <p:cNvPr id="20" name="Picture 2" descr="http://www.iconspedia.com/uploads/1913906277156034685.png"/>
          <p:cNvPicPr>
            <a:picLocks noChangeAspect="1" noChangeArrowheads="1"/>
          </p:cNvPicPr>
          <p:nvPr/>
        </p:nvPicPr>
        <p:blipFill>
          <a:blip r:embed="rId6" cstate="screen">
            <a:extLst>
              <a:ext uri="{28A0092B-C50C-407E-A947-70E740481C1C}">
                <a14:useLocalDpi xmlns:a14="http://schemas.microsoft.com/office/drawing/2010/main" val="0"/>
              </a:ext>
            </a:extLst>
          </a:blip>
          <a:srcRect/>
          <a:stretch>
            <a:fillRect/>
          </a:stretch>
        </p:blipFill>
        <p:spPr bwMode="auto">
          <a:xfrm rot="286140">
            <a:off x="776582" y="889501"/>
            <a:ext cx="2664508" cy="2294812"/>
          </a:xfrm>
          <a:prstGeom prst="rect">
            <a:avLst/>
          </a:prstGeom>
          <a:noFill/>
          <a:effectLst>
            <a:outerShdw blurRad="88900" sx="106000" sy="106000" algn="ctr" rotWithShape="0">
              <a:prstClr val="black">
                <a:alpha val="40000"/>
              </a:prstClr>
            </a:outerShdw>
          </a:effectLst>
        </p:spPr>
      </p:pic>
      <p:pic>
        <p:nvPicPr>
          <p:cNvPr id="21" name="Picture 2" descr="http://www.selikoff.net/blog-files/database-good.png"/>
          <p:cNvPicPr>
            <a:picLocks noChangeAspect="1" noChangeArrowheads="1"/>
          </p:cNvPicPr>
          <p:nvPr/>
        </p:nvPicPr>
        <p:blipFill>
          <a:blip r:embed="rId7" cstate="screen">
            <a:extLst>
              <a:ext uri="{28A0092B-C50C-407E-A947-70E740481C1C}">
                <a14:useLocalDpi xmlns:a14="http://schemas.microsoft.com/office/drawing/2010/main" val="0"/>
              </a:ext>
            </a:extLst>
          </a:blip>
          <a:srcRect/>
          <a:stretch>
            <a:fillRect/>
          </a:stretch>
        </p:blipFill>
        <p:spPr bwMode="auto">
          <a:xfrm rot="202978">
            <a:off x="5779953" y="1079281"/>
            <a:ext cx="1911982" cy="1682018"/>
          </a:xfrm>
          <a:prstGeom prst="roundRect">
            <a:avLst>
              <a:gd name="adj" fmla="val 8594"/>
            </a:avLst>
          </a:prstGeom>
          <a:solidFill>
            <a:srgbClr val="FFFFFF">
              <a:shade val="85000"/>
            </a:srgbClr>
          </a:solidFill>
          <a:ln>
            <a:noFill/>
          </a:ln>
          <a:effectLst>
            <a:outerShdw blurRad="88900" sx="106000" sy="106000" algn="ctr" rotWithShape="0">
              <a:prstClr val="black">
                <a:alpha val="40000"/>
              </a:prstClr>
            </a:outerShdw>
          </a:effectLst>
        </p:spPr>
      </p:pic>
    </p:spTree>
    <p:extLst>
      <p:ext uri="{BB962C8B-B14F-4D97-AF65-F5344CB8AC3E}">
        <p14:creationId xmlns:p14="http://schemas.microsoft.com/office/powerpoint/2010/main" val="413093871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 01</a:t>
            </a:r>
            <a:endParaRPr lang="en-US" dirty="0"/>
          </a:p>
        </p:txBody>
      </p:sp>
      <p:sp>
        <p:nvSpPr>
          <p:cNvPr id="3" name="Content Placeholder 2"/>
          <p:cNvSpPr>
            <a:spLocks noGrp="1"/>
          </p:cNvSpPr>
          <p:nvPr>
            <p:ph idx="1"/>
          </p:nvPr>
        </p:nvSpPr>
        <p:spPr>
          <a:xfrm>
            <a:off x="228600" y="1219200"/>
            <a:ext cx="8686800" cy="5638800"/>
          </a:xfrm>
        </p:spPr>
        <p:txBody>
          <a:bodyPr/>
          <a:lstStyle/>
          <a:p>
            <a:r>
              <a:rPr lang="en-US" sz="2400" dirty="0" smtClean="0">
                <a:effectLst/>
              </a:rPr>
              <a:t>What  does the Motherboard’s Southbridge do ?</a:t>
            </a:r>
            <a:endParaRPr lang="en-US" sz="2400" dirty="0" smtClean="0"/>
          </a:p>
          <a:p>
            <a:pPr marL="871538" lvl="1" indent="-514350">
              <a:buFont typeface="+mj-lt"/>
              <a:buAutoNum type="alphaLcParenR"/>
            </a:pPr>
            <a:r>
              <a:rPr lang="en-US" sz="2400" dirty="0" smtClean="0"/>
              <a:t>Serves as the primary motherboard-level interconnect, connecting the host system-processor with both integrated-peripherals.</a:t>
            </a:r>
          </a:p>
          <a:p>
            <a:pPr marL="871538" lvl="1" indent="-514350">
              <a:buFont typeface="+mj-lt"/>
              <a:buAutoNum type="alphaLcParenR"/>
            </a:pPr>
            <a:r>
              <a:rPr lang="en-US" sz="2400" dirty="0" smtClean="0"/>
              <a:t>Supports the functions found on a processor, but in a standardized format.</a:t>
            </a:r>
          </a:p>
          <a:p>
            <a:pPr marL="871538" lvl="1" indent="-514350">
              <a:buFont typeface="+mj-lt"/>
              <a:buAutoNum type="alphaLcParenR"/>
            </a:pPr>
            <a:r>
              <a:rPr lang="en-US" sz="2400" dirty="0" smtClean="0"/>
              <a:t>Handles all of a computer's I/O functions, the interrupt controller and the IDE channels.</a:t>
            </a:r>
          </a:p>
          <a:p>
            <a:pPr marL="871538" lvl="1" indent="-514350">
              <a:buFont typeface="+mj-lt"/>
              <a:buAutoNum type="alphaLcParenR"/>
            </a:pPr>
            <a:r>
              <a:rPr lang="en-US" sz="2400" dirty="0" smtClean="0"/>
              <a:t>Handles communications among the CPU, in some cases RAM, and PCI Express (or </a:t>
            </a:r>
            <a:r>
              <a:rPr lang="en-US" sz="2400" dirty="0" err="1" smtClean="0"/>
              <a:t>AGP</a:t>
            </a:r>
            <a:r>
              <a:rPr lang="en-US" sz="2400" dirty="0" smtClean="0"/>
              <a:t>) video cards.</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3</a:t>
            </a:fld>
            <a:endParaRPr lang="en-US" dirty="0"/>
          </a:p>
        </p:txBody>
      </p:sp>
      <p:sp>
        <p:nvSpPr>
          <p:cNvPr id="5" name="Oval 4"/>
          <p:cNvSpPr/>
          <p:nvPr/>
        </p:nvSpPr>
        <p:spPr>
          <a:xfrm>
            <a:off x="457200" y="3962400"/>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77433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 10</a:t>
            </a:r>
            <a:endParaRPr lang="en-US" dirty="0"/>
          </a:p>
        </p:txBody>
      </p:sp>
      <p:sp>
        <p:nvSpPr>
          <p:cNvPr id="3" name="Content Placeholder 2"/>
          <p:cNvSpPr>
            <a:spLocks noGrp="1"/>
          </p:cNvSpPr>
          <p:nvPr>
            <p:ph idx="1"/>
          </p:nvPr>
        </p:nvSpPr>
        <p:spPr>
          <a:xfrm>
            <a:off x="228600" y="1371600"/>
            <a:ext cx="8686800" cy="5638800"/>
          </a:xfrm>
        </p:spPr>
        <p:txBody>
          <a:bodyPr/>
          <a:lstStyle/>
          <a:p>
            <a:r>
              <a:rPr lang="en-US" sz="2400" dirty="0" smtClean="0"/>
              <a:t>Which of the following is NOT a database management system(DBMS</a:t>
            </a:r>
            <a:r>
              <a:rPr lang="bg-BG" sz="2400" dirty="0" smtClean="0"/>
              <a:t>)?</a:t>
            </a:r>
          </a:p>
          <a:p>
            <a:pPr marL="871538" lvl="1" indent="-514350">
              <a:lnSpc>
                <a:spcPct val="95000"/>
              </a:lnSpc>
              <a:buFont typeface="+mj-lt"/>
              <a:buAutoNum type="alphaLcParenR"/>
            </a:pPr>
            <a:r>
              <a:rPr lang="en-US" sz="2400" dirty="0" smtClean="0"/>
              <a:t>Oracle</a:t>
            </a:r>
          </a:p>
          <a:p>
            <a:pPr marL="871538" lvl="1" indent="-514350">
              <a:lnSpc>
                <a:spcPct val="95000"/>
              </a:lnSpc>
              <a:buFont typeface="+mj-lt"/>
              <a:buAutoNum type="alphaLcParenR"/>
            </a:pPr>
            <a:r>
              <a:rPr lang="en-US" sz="2400" dirty="0" smtClean="0"/>
              <a:t>MySQL</a:t>
            </a:r>
          </a:p>
          <a:p>
            <a:pPr marL="871538" lvl="1" indent="-514350">
              <a:lnSpc>
                <a:spcPct val="95000"/>
              </a:lnSpc>
              <a:buFont typeface="+mj-lt"/>
              <a:buAutoNum type="alphaLcParenR"/>
            </a:pPr>
            <a:r>
              <a:rPr lang="en-US" sz="2400" dirty="0" err="1" smtClean="0"/>
              <a:t>dBASE</a:t>
            </a:r>
            <a:endParaRPr lang="en-US" sz="2400" dirty="0" smtClean="0"/>
          </a:p>
          <a:p>
            <a:pPr marL="871538" lvl="1" indent="-514350">
              <a:lnSpc>
                <a:spcPct val="95000"/>
              </a:lnSpc>
              <a:buFont typeface="+mj-lt"/>
              <a:buAutoNum type="alphaLcParenR"/>
            </a:pPr>
            <a:r>
              <a:rPr lang="en-US" sz="2400" dirty="0" smtClean="0"/>
              <a:t>FoxPro</a:t>
            </a:r>
          </a:p>
          <a:p>
            <a:pPr marL="871538" lvl="1" indent="-514350">
              <a:lnSpc>
                <a:spcPct val="95000"/>
              </a:lnSpc>
              <a:buFont typeface="+mj-lt"/>
              <a:buAutoNum type="alphaLcParenR"/>
            </a:pPr>
            <a:r>
              <a:rPr lang="en-US" sz="2400" dirty="0" smtClean="0"/>
              <a:t>FileMaker Pro</a:t>
            </a:r>
          </a:p>
          <a:p>
            <a:pPr marL="871538" lvl="1" indent="-514350">
              <a:lnSpc>
                <a:spcPct val="95000"/>
              </a:lnSpc>
              <a:buFont typeface="+mj-lt"/>
              <a:buAutoNum type="alphaLcParenR"/>
            </a:pPr>
            <a:r>
              <a:rPr lang="en-US" sz="2400" dirty="0" smtClean="0"/>
              <a:t>All of the above are DBMS</a:t>
            </a:r>
          </a:p>
          <a:p>
            <a:pPr marL="871538" lvl="1" indent="-514350">
              <a:lnSpc>
                <a:spcPct val="95000"/>
              </a:lnSpc>
              <a:buNone/>
            </a:pPr>
            <a:endParaRPr lang="en-US" sz="2800"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30</a:t>
            </a:fld>
            <a:endParaRPr lang="en-US" dirty="0"/>
          </a:p>
        </p:txBody>
      </p:sp>
      <p:sp>
        <p:nvSpPr>
          <p:cNvPr id="7" name="Oval 6"/>
          <p:cNvSpPr/>
          <p:nvPr/>
        </p:nvSpPr>
        <p:spPr>
          <a:xfrm>
            <a:off x="457200" y="4724400"/>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144040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Answer 10</a:t>
            </a:r>
            <a:endParaRPr lang="en-US" dirty="0"/>
          </a:p>
        </p:txBody>
      </p:sp>
      <p:sp>
        <p:nvSpPr>
          <p:cNvPr id="3" name="Content Placeholder 2"/>
          <p:cNvSpPr>
            <a:spLocks noGrp="1"/>
          </p:cNvSpPr>
          <p:nvPr>
            <p:ph idx="1"/>
          </p:nvPr>
        </p:nvSpPr>
        <p:spPr>
          <a:xfrm>
            <a:off x="228600" y="1219200"/>
            <a:ext cx="8686800" cy="5638800"/>
          </a:xfrm>
        </p:spPr>
        <p:txBody>
          <a:bodyPr/>
          <a:lstStyle/>
          <a:p>
            <a:r>
              <a:rPr lang="en-US" sz="2400" dirty="0" smtClean="0"/>
              <a:t>Oracle – </a:t>
            </a:r>
            <a:r>
              <a:rPr lang="en-US" sz="2400" dirty="0"/>
              <a:t>is an object-relational </a:t>
            </a:r>
            <a:r>
              <a:rPr lang="en-US" sz="2400" dirty="0" smtClean="0"/>
              <a:t>DBMS produced </a:t>
            </a:r>
            <a:r>
              <a:rPr lang="en-US" sz="2400" dirty="0"/>
              <a:t>and marketed by Oracle Corporation</a:t>
            </a:r>
            <a:r>
              <a:rPr lang="en-US" sz="2400" dirty="0" smtClean="0"/>
              <a:t>.</a:t>
            </a:r>
          </a:p>
          <a:p>
            <a:r>
              <a:rPr lang="en-US" sz="2400" dirty="0" smtClean="0"/>
              <a:t>MySQL – one of the most popular open-source relational DBMS</a:t>
            </a:r>
            <a:r>
              <a:rPr lang="bg-BG" sz="2400" dirty="0" smtClean="0"/>
              <a:t>, </a:t>
            </a:r>
            <a:r>
              <a:rPr lang="en-US" sz="2400" dirty="0" smtClean="0"/>
              <a:t>widely used in web application development</a:t>
            </a:r>
            <a:endParaRPr lang="bg-BG" sz="2400" dirty="0" smtClean="0"/>
          </a:p>
          <a:p>
            <a:r>
              <a:rPr lang="en-US" sz="2400" dirty="0" err="1" smtClean="0"/>
              <a:t>dBASE</a:t>
            </a:r>
            <a:r>
              <a:rPr lang="en-US" sz="2400" dirty="0" smtClean="0"/>
              <a:t> – one of the first</a:t>
            </a:r>
            <a:r>
              <a:rPr lang="bg-BG" sz="2400" dirty="0" smtClean="0"/>
              <a:t>, </a:t>
            </a:r>
            <a:r>
              <a:rPr lang="en-US" sz="2400" dirty="0" smtClean="0"/>
              <a:t>widely used DBMS</a:t>
            </a:r>
            <a:r>
              <a:rPr lang="bg-BG" sz="2400" dirty="0" smtClean="0"/>
              <a:t>. </a:t>
            </a:r>
            <a:r>
              <a:rPr lang="en-US" sz="2400" dirty="0" smtClean="0"/>
              <a:t>Appeared in</a:t>
            </a:r>
            <a:r>
              <a:rPr lang="bg-BG" sz="2400" dirty="0" smtClean="0"/>
              <a:t> 1979</a:t>
            </a:r>
            <a:r>
              <a:rPr lang="en-US" sz="2400" dirty="0" smtClean="0"/>
              <a:t>.</a:t>
            </a:r>
            <a:endParaRPr lang="bg-BG" sz="2400" dirty="0" smtClean="0"/>
          </a:p>
          <a:p>
            <a:r>
              <a:rPr lang="en-US" sz="2400" dirty="0" smtClean="0"/>
              <a:t>FoxPro –</a:t>
            </a:r>
            <a:r>
              <a:rPr lang="bg-BG" sz="2400" dirty="0" smtClean="0"/>
              <a:t> </a:t>
            </a:r>
            <a:r>
              <a:rPr lang="en-US" sz="2400" dirty="0"/>
              <a:t>procedurally oriented programming language and DBMS, originally published by Fox Software and later by </a:t>
            </a:r>
            <a:r>
              <a:rPr lang="en-US" sz="2400" dirty="0" smtClean="0"/>
              <a:t>Microsoft</a:t>
            </a:r>
          </a:p>
          <a:p>
            <a:r>
              <a:rPr lang="en-US" sz="2400" dirty="0" smtClean="0"/>
              <a:t>FileMaker Pro - </a:t>
            </a:r>
            <a:r>
              <a:rPr lang="bg-BG" sz="2400" dirty="0" smtClean="0"/>
              <a:t> </a:t>
            </a:r>
            <a:r>
              <a:rPr lang="en-US" sz="2400" dirty="0" smtClean="0"/>
              <a:t>cross-platform relational DBMS</a:t>
            </a:r>
            <a:r>
              <a:rPr lang="bg-BG" sz="2400" dirty="0" smtClean="0"/>
              <a:t>, </a:t>
            </a:r>
            <a:r>
              <a:rPr lang="en-US" sz="2400" dirty="0" smtClean="0"/>
              <a:t>combined with GUI</a:t>
            </a:r>
            <a:r>
              <a:rPr lang="bg-BG" sz="2400" dirty="0" smtClean="0"/>
              <a:t>.</a:t>
            </a:r>
            <a:endParaRPr lang="en-US" sz="2400" dirty="0" smtClean="0"/>
          </a:p>
          <a:p>
            <a:pPr marL="0" indent="0">
              <a:buNone/>
            </a:pPr>
            <a:r>
              <a:rPr lang="en-US" sz="2400" dirty="0"/>
              <a:t>	</a:t>
            </a:r>
            <a:r>
              <a:rPr lang="en-US" sz="2400" dirty="0" smtClean="0"/>
              <a:t>Sources: </a:t>
            </a:r>
            <a:r>
              <a:rPr lang="en-US" sz="2400" dirty="0">
                <a:hlinkClick r:id="rId2"/>
              </a:rPr>
              <a:t>http://en.wikipedia.org/wiki/Database</a:t>
            </a:r>
            <a:endParaRPr lang="bg-BG" sz="2400"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31</a:t>
            </a:fld>
            <a:endParaRPr lang="en-US" dirty="0"/>
          </a:p>
        </p:txBody>
      </p:sp>
    </p:spTree>
    <p:extLst>
      <p:ext uri="{BB962C8B-B14F-4D97-AF65-F5344CB8AC3E}">
        <p14:creationId xmlns:p14="http://schemas.microsoft.com/office/powerpoint/2010/main" val="426647792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a:spLocks noGrp="1"/>
          </p:cNvSpPr>
          <p:nvPr>
            <p:ph type="ctrTitle"/>
          </p:nvPr>
        </p:nvSpPr>
        <p:spPr>
          <a:xfrm>
            <a:off x="609600" y="4419600"/>
            <a:ext cx="7924800" cy="685800"/>
          </a:xfrm>
        </p:spPr>
        <p:txBody>
          <a:bodyPr/>
          <a:lstStyle/>
          <a:p>
            <a:r>
              <a:rPr lang="en-US" dirty="0" smtClean="0"/>
              <a:t>Information Systems</a:t>
            </a:r>
            <a:endParaRPr lang="en-US" dirty="0"/>
          </a:p>
        </p:txBody>
      </p:sp>
      <p:sp>
        <p:nvSpPr>
          <p:cNvPr id="11" name="Subtitle 2"/>
          <p:cNvSpPr>
            <a:spLocks noGrp="1"/>
          </p:cNvSpPr>
          <p:nvPr>
            <p:ph type="subTitle" idx="1"/>
          </p:nvPr>
        </p:nvSpPr>
        <p:spPr>
          <a:xfrm>
            <a:off x="609600" y="5526879"/>
            <a:ext cx="7924800" cy="569120"/>
          </a:xfrm>
        </p:spPr>
        <p:txBody>
          <a:bodyPr/>
          <a:lstStyle/>
          <a:p>
            <a:r>
              <a:rPr lang="en-US" dirty="0" smtClean="0"/>
              <a:t>ERP, CRM, BI</a:t>
            </a:r>
            <a:r>
              <a:rPr lang="bg-BG" dirty="0" smtClean="0"/>
              <a:t>, </a:t>
            </a:r>
            <a:r>
              <a:rPr lang="en-US" dirty="0" smtClean="0"/>
              <a:t>BPM, FMIS, CAD/CAM, CMS, software architectures</a:t>
            </a:r>
            <a:endParaRPr lang="en-US" dirty="0"/>
          </a:p>
        </p:txBody>
      </p:sp>
      <p:pic>
        <p:nvPicPr>
          <p:cNvPr id="12" name="Picture 2" descr="http://www.tepco.co.jp/en/corpinfo/consultant/images/c31-01.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57562" y="959938"/>
            <a:ext cx="5205238" cy="2918824"/>
          </a:xfrm>
          <a:prstGeom prst="roundRect">
            <a:avLst>
              <a:gd name="adj" fmla="val 4093"/>
            </a:avLst>
          </a:prstGeom>
          <a:solidFill>
            <a:srgbClr val="FFFFFF">
              <a:shade val="85000"/>
            </a:srgbClr>
          </a:solidFill>
          <a:ln>
            <a:noFill/>
          </a:ln>
          <a:effectLst>
            <a:reflection blurRad="12700" stA="38000" endPos="28000" dist="5000" dir="5400000" sy="-100000" algn="bl" rotWithShape="0"/>
          </a:effectLst>
          <a:extLst/>
        </p:spPr>
      </p:pic>
    </p:spTree>
    <p:extLst>
      <p:ext uri="{BB962C8B-B14F-4D97-AF65-F5344CB8AC3E}">
        <p14:creationId xmlns:p14="http://schemas.microsoft.com/office/powerpoint/2010/main" val="330813133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Question 11</a:t>
            </a:r>
            <a:endParaRPr lang="en-US" sz="3600" dirty="0"/>
          </a:p>
        </p:txBody>
      </p:sp>
      <p:sp>
        <p:nvSpPr>
          <p:cNvPr id="3" name="Content Placeholder 2"/>
          <p:cNvSpPr>
            <a:spLocks noGrp="1"/>
          </p:cNvSpPr>
          <p:nvPr>
            <p:ph idx="1"/>
          </p:nvPr>
        </p:nvSpPr>
        <p:spPr>
          <a:xfrm>
            <a:off x="228600" y="1371600"/>
            <a:ext cx="8686800" cy="5867400"/>
          </a:xfrm>
        </p:spPr>
        <p:txBody>
          <a:bodyPr/>
          <a:lstStyle/>
          <a:p>
            <a:pPr>
              <a:lnSpc>
                <a:spcPct val="95000"/>
              </a:lnSpc>
            </a:pPr>
            <a:r>
              <a:rPr lang="en-US" sz="2400" dirty="0" smtClean="0"/>
              <a:t>Which of the following systems is a Content Management system (CMS) ?</a:t>
            </a:r>
            <a:endParaRPr lang="en-US" sz="2400"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33</a:t>
            </a:fld>
            <a:endParaRPr lang="en-US" dirty="0"/>
          </a:p>
        </p:txBody>
      </p:sp>
      <p:sp>
        <p:nvSpPr>
          <p:cNvPr id="6" name="Oval 5"/>
          <p:cNvSpPr/>
          <p:nvPr/>
        </p:nvSpPr>
        <p:spPr>
          <a:xfrm>
            <a:off x="457200" y="4038600"/>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7" name="Rectangle 6"/>
          <p:cNvSpPr/>
          <p:nvPr/>
        </p:nvSpPr>
        <p:spPr>
          <a:xfrm>
            <a:off x="533400" y="1447800"/>
            <a:ext cx="6264782" cy="3785652"/>
          </a:xfrm>
          <a:prstGeom prst="rect">
            <a:avLst/>
          </a:prstGeom>
        </p:spPr>
        <p:txBody>
          <a:bodyPr wrap="square">
            <a:spAutoFit/>
          </a:bodyPr>
          <a:lstStyle/>
          <a:p>
            <a:pPr marL="414338" indent="-514350">
              <a:lnSpc>
                <a:spcPts val="3800"/>
              </a:lnSpc>
              <a:spcBef>
                <a:spcPts val="600"/>
              </a:spcBef>
              <a:spcAft>
                <a:spcPts val="600"/>
              </a:spcAft>
              <a:buClr>
                <a:srgbClr val="8FD600"/>
              </a:buClr>
              <a:buFont typeface="+mj-lt"/>
              <a:buAutoNum type="alphaLcParenR"/>
            </a:pPr>
            <a:endParaRPr lang="en-US" sz="2800" b="1" dirty="0">
              <a:solidFill>
                <a:srgbClr val="CCFF66">
                  <a:lumMod val="40000"/>
                  <a:lumOff val="60000"/>
                </a:srgbClr>
              </a:solidFill>
              <a:effectLst>
                <a:outerShdw blurRad="38100" dist="38100" dir="2700000" algn="tl">
                  <a:srgbClr val="000000">
                    <a:alpha val="43137"/>
                  </a:srgbClr>
                </a:outerShdw>
              </a:effectLst>
              <a:latin typeface="Corbel"/>
            </a:endParaRPr>
          </a:p>
          <a:p>
            <a:pPr marL="414338" indent="-514350">
              <a:lnSpc>
                <a:spcPts val="3800"/>
              </a:lnSpc>
              <a:spcBef>
                <a:spcPts val="600"/>
              </a:spcBef>
              <a:spcAft>
                <a:spcPts val="600"/>
              </a:spcAft>
              <a:buClr>
                <a:srgbClr val="8FD600"/>
              </a:buClr>
              <a:buFont typeface="+mj-lt"/>
              <a:buAutoNum type="alphaLcParenR"/>
            </a:pPr>
            <a:r>
              <a:rPr lang="en-US" sz="2400" b="1" dirty="0" err="1" smtClean="0">
                <a:solidFill>
                  <a:srgbClr val="CCFF66">
                    <a:lumMod val="40000"/>
                    <a:lumOff val="60000"/>
                  </a:srgbClr>
                </a:solidFill>
                <a:effectLst>
                  <a:outerShdw blurRad="38100" dist="38100" dir="2700000" algn="tl">
                    <a:srgbClr val="000000">
                      <a:alpha val="43137"/>
                    </a:srgbClr>
                  </a:outerShdw>
                </a:effectLst>
                <a:latin typeface="Corbel"/>
              </a:rPr>
              <a:t>Telerik</a:t>
            </a:r>
            <a:r>
              <a:rPr lang="en-US" sz="2400" b="1" dirty="0" smtClean="0">
                <a:solidFill>
                  <a:srgbClr val="CCFF66">
                    <a:lumMod val="40000"/>
                    <a:lumOff val="60000"/>
                  </a:srgbClr>
                </a:solidFill>
                <a:effectLst>
                  <a:outerShdw blurRad="38100" dist="38100" dir="2700000" algn="tl">
                    <a:srgbClr val="000000">
                      <a:alpha val="43137"/>
                    </a:srgbClr>
                  </a:outerShdw>
                </a:effectLst>
                <a:latin typeface="Corbel"/>
              </a:rPr>
              <a:t> </a:t>
            </a:r>
            <a:r>
              <a:rPr lang="en-US" sz="2400" b="1" dirty="0" err="1" smtClean="0">
                <a:solidFill>
                  <a:srgbClr val="CCFF66">
                    <a:lumMod val="40000"/>
                    <a:lumOff val="60000"/>
                  </a:srgbClr>
                </a:solidFill>
                <a:effectLst>
                  <a:outerShdw blurRad="38100" dist="38100" dir="2700000" algn="tl">
                    <a:srgbClr val="000000">
                      <a:alpha val="43137"/>
                    </a:srgbClr>
                  </a:outerShdw>
                </a:effectLst>
                <a:latin typeface="Corbel"/>
              </a:rPr>
              <a:t>Sitefinity</a:t>
            </a:r>
            <a:endParaRPr lang="bg-BG" sz="2400" b="1" dirty="0" smtClean="0">
              <a:solidFill>
                <a:srgbClr val="CCFF66">
                  <a:lumMod val="40000"/>
                  <a:lumOff val="60000"/>
                </a:srgbClr>
              </a:solidFill>
              <a:effectLst>
                <a:outerShdw blurRad="38100" dist="38100" dir="2700000" algn="tl">
                  <a:srgbClr val="000000">
                    <a:alpha val="43137"/>
                  </a:srgbClr>
                </a:outerShdw>
              </a:effectLst>
              <a:latin typeface="Corbel"/>
            </a:endParaRPr>
          </a:p>
          <a:p>
            <a:pPr marL="414338" indent="-514350">
              <a:lnSpc>
                <a:spcPts val="3800"/>
              </a:lnSpc>
              <a:spcBef>
                <a:spcPts val="600"/>
              </a:spcBef>
              <a:spcAft>
                <a:spcPts val="600"/>
              </a:spcAft>
              <a:buClr>
                <a:srgbClr val="8FD600"/>
              </a:buClr>
              <a:buFont typeface="+mj-lt"/>
              <a:buAutoNum type="alphaLcParenR" startAt="2"/>
            </a:pPr>
            <a:r>
              <a:rPr lang="en-US" sz="2400" b="1" dirty="0" err="1" smtClean="0">
                <a:solidFill>
                  <a:srgbClr val="CCFF66">
                    <a:lumMod val="40000"/>
                    <a:lumOff val="60000"/>
                  </a:srgbClr>
                </a:solidFill>
                <a:effectLst>
                  <a:outerShdw blurRad="38100" dist="38100" dir="2700000" algn="tl">
                    <a:srgbClr val="000000">
                      <a:alpha val="43137"/>
                    </a:srgbClr>
                  </a:outerShdw>
                </a:effectLst>
                <a:latin typeface="Corbel"/>
              </a:rPr>
              <a:t>WordPress</a:t>
            </a:r>
            <a:endParaRPr lang="bg-BG" sz="2400" b="1" dirty="0" smtClean="0">
              <a:solidFill>
                <a:srgbClr val="CCFF66">
                  <a:lumMod val="40000"/>
                  <a:lumOff val="60000"/>
                </a:srgbClr>
              </a:solidFill>
              <a:effectLst>
                <a:outerShdw blurRad="38100" dist="38100" dir="2700000" algn="tl">
                  <a:srgbClr val="000000">
                    <a:alpha val="43137"/>
                  </a:srgbClr>
                </a:outerShdw>
              </a:effectLst>
              <a:latin typeface="Corbel"/>
            </a:endParaRPr>
          </a:p>
          <a:p>
            <a:pPr marL="414338" indent="-514350">
              <a:lnSpc>
                <a:spcPts val="3800"/>
              </a:lnSpc>
              <a:spcBef>
                <a:spcPts val="600"/>
              </a:spcBef>
              <a:spcAft>
                <a:spcPts val="600"/>
              </a:spcAft>
              <a:buClr>
                <a:srgbClr val="8FD600"/>
              </a:buClr>
              <a:buFont typeface="+mj-lt"/>
              <a:buAutoNum type="alphaLcParenR" startAt="3"/>
            </a:pPr>
            <a:r>
              <a:rPr lang="en-US" sz="2400" b="1" dirty="0" err="1" smtClean="0">
                <a:solidFill>
                  <a:srgbClr val="CCFF66">
                    <a:lumMod val="40000"/>
                    <a:lumOff val="60000"/>
                  </a:srgbClr>
                </a:solidFill>
                <a:effectLst>
                  <a:outerShdw blurRad="38100" dist="38100" dir="2700000" algn="tl">
                    <a:srgbClr val="000000">
                      <a:alpha val="43137"/>
                    </a:srgbClr>
                  </a:outerShdw>
                </a:effectLst>
                <a:latin typeface="Corbel"/>
              </a:rPr>
              <a:t>Joomla</a:t>
            </a:r>
            <a:endParaRPr lang="bg-BG" sz="2400" b="1" dirty="0" smtClean="0">
              <a:solidFill>
                <a:srgbClr val="CCFF66">
                  <a:lumMod val="40000"/>
                  <a:lumOff val="60000"/>
                </a:srgbClr>
              </a:solidFill>
              <a:effectLst>
                <a:outerShdw blurRad="38100" dist="38100" dir="2700000" algn="tl">
                  <a:srgbClr val="000000">
                    <a:alpha val="43137"/>
                  </a:srgbClr>
                </a:outerShdw>
              </a:effectLst>
              <a:latin typeface="Corbel"/>
            </a:endParaRPr>
          </a:p>
          <a:p>
            <a:pPr marL="414338" indent="-514350">
              <a:lnSpc>
                <a:spcPts val="3800"/>
              </a:lnSpc>
              <a:spcBef>
                <a:spcPts val="600"/>
              </a:spcBef>
              <a:spcAft>
                <a:spcPts val="600"/>
              </a:spcAft>
              <a:buClr>
                <a:srgbClr val="8FD600"/>
              </a:buClr>
              <a:buFont typeface="+mj-lt"/>
              <a:buAutoNum type="alphaLcParenR" startAt="3"/>
            </a:pPr>
            <a:r>
              <a:rPr lang="en-US" sz="2400" b="1" dirty="0" smtClean="0">
                <a:solidFill>
                  <a:srgbClr val="CCFF66">
                    <a:lumMod val="40000"/>
                    <a:lumOff val="60000"/>
                  </a:srgbClr>
                </a:solidFill>
                <a:effectLst>
                  <a:outerShdw blurRad="38100" dist="38100" dir="2700000" algn="tl">
                    <a:srgbClr val="000000">
                      <a:alpha val="43137"/>
                    </a:srgbClr>
                  </a:outerShdw>
                </a:effectLst>
                <a:latin typeface="Corbel"/>
              </a:rPr>
              <a:t>All of the above are CMS</a:t>
            </a:r>
            <a:endParaRPr lang="bg-BG" sz="2400" b="1" dirty="0" smtClean="0">
              <a:solidFill>
                <a:srgbClr val="CCFF66">
                  <a:lumMod val="40000"/>
                  <a:lumOff val="60000"/>
                </a:srgbClr>
              </a:solidFill>
              <a:effectLst>
                <a:outerShdw blurRad="38100" dist="38100" dir="2700000" algn="tl">
                  <a:srgbClr val="000000">
                    <a:alpha val="43137"/>
                  </a:srgbClr>
                </a:outerShdw>
              </a:effectLst>
              <a:latin typeface="Corbel"/>
            </a:endParaRPr>
          </a:p>
          <a:p>
            <a:pPr marL="414338" indent="-514350">
              <a:lnSpc>
                <a:spcPts val="3800"/>
              </a:lnSpc>
              <a:spcBef>
                <a:spcPts val="600"/>
              </a:spcBef>
              <a:spcAft>
                <a:spcPts val="600"/>
              </a:spcAft>
              <a:buClr>
                <a:srgbClr val="8FD600"/>
              </a:buClr>
              <a:buFont typeface="+mj-lt"/>
              <a:buAutoNum type="alphaLcParenR" startAt="3"/>
            </a:pPr>
            <a:r>
              <a:rPr lang="en-US" sz="2400" b="1" dirty="0" smtClean="0">
                <a:solidFill>
                  <a:srgbClr val="CCFF66">
                    <a:lumMod val="40000"/>
                    <a:lumOff val="60000"/>
                  </a:srgbClr>
                </a:solidFill>
                <a:effectLst>
                  <a:outerShdw blurRad="38100" dist="38100" dir="2700000" algn="tl">
                    <a:srgbClr val="000000">
                      <a:alpha val="43137"/>
                    </a:srgbClr>
                  </a:outerShdw>
                </a:effectLst>
                <a:latin typeface="Corbel"/>
              </a:rPr>
              <a:t>None of the above is CMS</a:t>
            </a:r>
          </a:p>
        </p:txBody>
      </p:sp>
      <p:pic>
        <p:nvPicPr>
          <p:cNvPr id="9" name="Picture 8" descr="CMS.jpg"/>
          <p:cNvPicPr>
            <a:picLocks noChangeAspect="1"/>
          </p:cNvPicPr>
          <p:nvPr/>
        </p:nvPicPr>
        <p:blipFill>
          <a:blip r:embed="rId2" cstate="print"/>
          <a:stretch>
            <a:fillRect/>
          </a:stretch>
        </p:blipFill>
        <p:spPr>
          <a:xfrm>
            <a:off x="5257800" y="2286000"/>
            <a:ext cx="2932669" cy="2712720"/>
          </a:xfrm>
          <a:prstGeom prst="rect">
            <a:avLst/>
          </a:prstGeom>
          <a:solidFill>
            <a:schemeClr val="bg2">
              <a:lumMod val="60000"/>
              <a:lumOff val="40000"/>
            </a:schemeClr>
          </a:solidFill>
          <a:effectLst>
            <a:glow rad="1117600">
              <a:schemeClr val="accent1">
                <a:alpha val="0"/>
              </a:schemeClr>
            </a:glow>
            <a:innerShdw blurRad="63500" dist="50800" dir="2700000">
              <a:prstClr val="black">
                <a:alpha val="50000"/>
              </a:prstClr>
            </a:innerShdw>
            <a:softEdge rad="1270000"/>
          </a:effectLst>
          <a:scene3d>
            <a:camera prst="orthographicFront"/>
            <a:lightRig rig="twoPt" dir="t"/>
          </a:scene3d>
          <a:sp3d extrusionH="76200" prstMaterial="metal">
            <a:bevelT w="254000" h="254000"/>
            <a:extrusionClr>
              <a:schemeClr val="bg2">
                <a:lumMod val="75000"/>
              </a:schemeClr>
            </a:extrusionClr>
          </a:sp3d>
        </p:spPr>
      </p:pic>
    </p:spTree>
    <p:extLst>
      <p:ext uri="{BB962C8B-B14F-4D97-AF65-F5344CB8AC3E}">
        <p14:creationId xmlns:p14="http://schemas.microsoft.com/office/powerpoint/2010/main" val="963375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Answer 11</a:t>
            </a:r>
            <a:endParaRPr lang="en-US" sz="3600" dirty="0"/>
          </a:p>
        </p:txBody>
      </p:sp>
      <p:sp>
        <p:nvSpPr>
          <p:cNvPr id="3" name="Content Placeholder 2"/>
          <p:cNvSpPr>
            <a:spLocks noGrp="1"/>
          </p:cNvSpPr>
          <p:nvPr>
            <p:ph idx="1"/>
          </p:nvPr>
        </p:nvSpPr>
        <p:spPr>
          <a:xfrm>
            <a:off x="228600" y="1447800"/>
            <a:ext cx="8686800" cy="5638800"/>
          </a:xfrm>
        </p:spPr>
        <p:txBody>
          <a:bodyPr/>
          <a:lstStyle/>
          <a:p>
            <a:pPr>
              <a:lnSpc>
                <a:spcPct val="100000"/>
              </a:lnSpc>
            </a:pPr>
            <a:r>
              <a:rPr lang="en-US" sz="2400" dirty="0" smtClean="0"/>
              <a:t>A content management system (CMS)</a:t>
            </a:r>
            <a:r>
              <a:rPr lang="en-US" sz="2400" baseline="30000" dirty="0" smtClean="0"/>
              <a:t> </a:t>
            </a:r>
            <a:r>
              <a:rPr lang="en-US" sz="2400" dirty="0" smtClean="0"/>
              <a:t>is a computer program that allows publishing, editing and modifying content as well as maintenance from a central interface. Such systems of content management provide procedures to manage workflow in a collaborative environment. These procedures can be manual steps or an automated cascade. </a:t>
            </a:r>
            <a:r>
              <a:rPr lang="en-US" sz="2400" dirty="0" err="1" smtClean="0"/>
              <a:t>CMSs</a:t>
            </a:r>
            <a:r>
              <a:rPr lang="en-US" sz="2400" dirty="0" smtClean="0"/>
              <a:t> have been available since the late </a:t>
            </a:r>
            <a:r>
              <a:rPr lang="en-US" sz="2400" dirty="0" err="1" smtClean="0"/>
              <a:t>1990s</a:t>
            </a:r>
            <a:r>
              <a:rPr lang="en-US" sz="2400" dirty="0" smtClean="0"/>
              <a:t>.</a:t>
            </a:r>
            <a:endParaRPr lang="bg-BG" sz="2400" dirty="0" smtClean="0"/>
          </a:p>
          <a:p>
            <a:pPr>
              <a:lnSpc>
                <a:spcPct val="100000"/>
              </a:lnSpc>
              <a:buNone/>
            </a:pPr>
            <a:r>
              <a:rPr lang="en-US" sz="2400" dirty="0"/>
              <a:t>	</a:t>
            </a:r>
            <a:r>
              <a:rPr lang="en-US" sz="2400" dirty="0" smtClean="0"/>
              <a:t>Sources: </a:t>
            </a:r>
            <a:r>
              <a:rPr lang="en-US" sz="2400" dirty="0">
                <a:hlinkClick r:id="rId2"/>
              </a:rPr>
              <a:t>http://en.wikipedia.org/wiki/Content_management_system</a:t>
            </a:r>
            <a:endParaRPr lang="bg-BG" sz="2400"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34</a:t>
            </a:fld>
            <a:endParaRPr lang="en-US" dirty="0"/>
          </a:p>
        </p:txBody>
      </p:sp>
      <p:pic>
        <p:nvPicPr>
          <p:cNvPr id="2050" name="Picture 2" descr="C:\Users\denis\Desktop\wordpress-joomla-drupal.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0521783">
            <a:off x="1610674" y="5249947"/>
            <a:ext cx="1254125" cy="1254125"/>
          </a:xfrm>
          <a:prstGeom prst="rect">
            <a:avLst/>
          </a:prstGeom>
          <a:noFill/>
          <a:effectLst>
            <a:glow rad="584200">
              <a:schemeClr val="bg1">
                <a:alpha val="40000"/>
              </a:schemeClr>
            </a:glow>
            <a:softEdge rad="152400"/>
          </a:effectLst>
          <a:extLst>
            <a:ext uri="{909E8E84-426E-40DD-AFC4-6F175D3DCCD1}">
              <a14:hiddenFill xmlns:a14="http://schemas.microsoft.com/office/drawing/2010/main">
                <a:solidFill>
                  <a:srgbClr val="FFFFFF"/>
                </a:solidFill>
              </a14:hiddenFill>
            </a:ext>
          </a:extLst>
        </p:spPr>
      </p:pic>
      <p:pic>
        <p:nvPicPr>
          <p:cNvPr id="2051" name="Picture 3" descr="C:\Users\denis\Desktop\Sitefinity_logo_405x158.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57800" y="5249947"/>
            <a:ext cx="3214688" cy="1254125"/>
          </a:xfrm>
          <a:prstGeom prst="rect">
            <a:avLst/>
          </a:prstGeom>
          <a:noFill/>
          <a:effectLst>
            <a:glow rad="558800">
              <a:schemeClr val="bg1">
                <a:alpha val="40000"/>
              </a:schemeClr>
            </a:glow>
            <a:softEdge rad="292100"/>
          </a:effectLst>
          <a:scene3d>
            <a:camera prst="perspectiveHeroicExtremeLeftFacing"/>
            <a:lightRig rig="threePt" dir="t"/>
          </a:scene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607337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ctrTitle"/>
          </p:nvPr>
        </p:nvSpPr>
        <p:spPr>
          <a:xfrm>
            <a:off x="609600" y="3464720"/>
            <a:ext cx="7924800" cy="1295400"/>
          </a:xfrm>
        </p:spPr>
        <p:txBody>
          <a:bodyPr/>
          <a:lstStyle/>
          <a:p>
            <a:r>
              <a:rPr lang="en-US" dirty="0" smtClean="0"/>
              <a:t>Data Protection and Security</a:t>
            </a:r>
            <a:endParaRPr lang="en-US" dirty="0"/>
          </a:p>
        </p:txBody>
      </p:sp>
      <p:sp>
        <p:nvSpPr>
          <p:cNvPr id="14" name="Subtitle 2"/>
          <p:cNvSpPr>
            <a:spLocks noGrp="1"/>
          </p:cNvSpPr>
          <p:nvPr>
            <p:ph type="subTitle" idx="1"/>
          </p:nvPr>
        </p:nvSpPr>
        <p:spPr>
          <a:xfrm>
            <a:off x="609600" y="4912520"/>
            <a:ext cx="7924800" cy="1564480"/>
          </a:xfrm>
        </p:spPr>
        <p:txBody>
          <a:bodyPr/>
          <a:lstStyle/>
          <a:p>
            <a:r>
              <a:rPr lang="en-US" dirty="0" smtClean="0"/>
              <a:t>Symmetric and</a:t>
            </a:r>
            <a:r>
              <a:rPr lang="bg-BG" dirty="0" smtClean="0"/>
              <a:t> </a:t>
            </a:r>
            <a:r>
              <a:rPr lang="en-US" dirty="0" smtClean="0"/>
              <a:t>asymmetric</a:t>
            </a:r>
            <a:r>
              <a:rPr lang="bg-BG" dirty="0" smtClean="0"/>
              <a:t> </a:t>
            </a:r>
            <a:r>
              <a:rPr lang="en-US" dirty="0" smtClean="0"/>
              <a:t>encryption algorithms</a:t>
            </a:r>
            <a:r>
              <a:rPr lang="bg-BG" dirty="0" smtClean="0"/>
              <a:t>, </a:t>
            </a:r>
            <a:r>
              <a:rPr lang="en-US" dirty="0" smtClean="0"/>
              <a:t>cryptographic hashing</a:t>
            </a:r>
            <a:r>
              <a:rPr lang="bg-BG" dirty="0" smtClean="0"/>
              <a:t>, </a:t>
            </a:r>
            <a:r>
              <a:rPr lang="en-US" dirty="0" smtClean="0"/>
              <a:t>digital signature</a:t>
            </a:r>
            <a:r>
              <a:rPr lang="bg-BG" dirty="0" smtClean="0"/>
              <a:t>, </a:t>
            </a:r>
            <a:r>
              <a:rPr lang="en-US" dirty="0" smtClean="0"/>
              <a:t>	public-key certificates</a:t>
            </a:r>
            <a:endParaRPr lang="en-US" dirty="0"/>
          </a:p>
        </p:txBody>
      </p:sp>
      <p:pic>
        <p:nvPicPr>
          <p:cNvPr id="22" name="Picture 2" descr="http://www.cat.aum.edu/uploadedfile/cysec.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21448111">
            <a:off x="3347249" y="567795"/>
            <a:ext cx="5060654" cy="2389316"/>
          </a:xfrm>
          <a:prstGeom prst="roundRect">
            <a:avLst>
              <a:gd name="adj" fmla="val 6208"/>
            </a:avLst>
          </a:prstGeom>
          <a:noFill/>
          <a:extLst>
            <a:ext uri="{909E8E84-426E-40DD-AFC4-6F175D3DCCD1}">
              <a14:hiddenFill xmlns:a14="http://schemas.microsoft.com/office/drawing/2010/main">
                <a:solidFill>
                  <a:srgbClr val="FFFFFF"/>
                </a:solidFill>
              </a14:hiddenFill>
            </a:ext>
          </a:extLst>
        </p:spPr>
      </p:pic>
      <p:pic>
        <p:nvPicPr>
          <p:cNvPr id="23" name="Picture 4" descr="http://www.onixnet.com/IBM_ISS/images/lock.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242808">
            <a:off x="670559" y="1135718"/>
            <a:ext cx="2330967" cy="1809927"/>
          </a:xfrm>
          <a:prstGeom prst="roundRect">
            <a:avLst>
              <a:gd name="adj" fmla="val 8259"/>
            </a:avLst>
          </a:prstGeom>
          <a:noFill/>
          <a:ln>
            <a:solidFill>
              <a:schemeClr val="accent5">
                <a:lumMod val="75000"/>
              </a:schemeClr>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256042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Question 12</a:t>
            </a:r>
            <a:endParaRPr lang="en-US" sz="3600" dirty="0"/>
          </a:p>
        </p:txBody>
      </p:sp>
      <p:sp>
        <p:nvSpPr>
          <p:cNvPr id="3" name="Content Placeholder 2"/>
          <p:cNvSpPr>
            <a:spLocks noGrp="1"/>
          </p:cNvSpPr>
          <p:nvPr>
            <p:ph idx="1"/>
          </p:nvPr>
        </p:nvSpPr>
        <p:spPr>
          <a:xfrm>
            <a:off x="0" y="1219200"/>
            <a:ext cx="8915400" cy="5638800"/>
          </a:xfrm>
        </p:spPr>
        <p:txBody>
          <a:bodyPr/>
          <a:lstStyle/>
          <a:p>
            <a:r>
              <a:rPr lang="en-US" sz="2400" dirty="0" smtClean="0"/>
              <a:t>What is NOT true about </a:t>
            </a:r>
            <a:r>
              <a:rPr lang="en-CA" sz="2400" dirty="0" smtClean="0"/>
              <a:t>hardware-based security solutions </a:t>
            </a:r>
            <a:r>
              <a:rPr lang="bg-BG" sz="2400" dirty="0" smtClean="0"/>
              <a:t>?</a:t>
            </a:r>
          </a:p>
          <a:p>
            <a:pPr marL="871538" lvl="1" indent="-514350">
              <a:buFont typeface="+mj-lt"/>
              <a:buAutoNum type="alphaLcParenR"/>
            </a:pPr>
            <a:r>
              <a:rPr lang="en-CA" sz="2000" dirty="0" smtClean="0"/>
              <a:t>They can prevent read and write access to data.</a:t>
            </a:r>
            <a:endParaRPr lang="en-US" sz="2000" dirty="0" smtClean="0"/>
          </a:p>
          <a:p>
            <a:pPr marL="871538" lvl="1" indent="-514350">
              <a:buFont typeface="+mj-lt"/>
              <a:buAutoNum type="alphaLcParenR"/>
            </a:pPr>
            <a:r>
              <a:rPr lang="en-CA" sz="2000" dirty="0" smtClean="0"/>
              <a:t>Access is enabled only when the token is connected and correct PIN is entered.</a:t>
            </a:r>
            <a:endParaRPr lang="bg-BG" sz="2000" dirty="0" smtClean="0"/>
          </a:p>
          <a:p>
            <a:pPr marL="871538" lvl="1" indent="-514350">
              <a:buFont typeface="+mj-lt"/>
              <a:buAutoNum type="alphaLcParenR"/>
            </a:pPr>
            <a:r>
              <a:rPr lang="en-CA" sz="2000" dirty="0" smtClean="0"/>
              <a:t>The devices use biometric technology.</a:t>
            </a:r>
          </a:p>
          <a:p>
            <a:pPr marL="871538" lvl="1" indent="-514350">
              <a:buFont typeface="+mj-lt"/>
              <a:buAutoNum type="alphaLcParenR"/>
            </a:pPr>
            <a:r>
              <a:rPr lang="en-CA" sz="2000" dirty="0" smtClean="0"/>
              <a:t>The current state of a user of the device is read by controllers in peripheral devices.</a:t>
            </a:r>
          </a:p>
          <a:p>
            <a:pPr marL="871538" lvl="1" indent="-514350">
              <a:buFont typeface="+mj-lt"/>
              <a:buAutoNum type="alphaLcParenR"/>
            </a:pPr>
            <a:r>
              <a:rPr lang="en-CA" sz="2000" dirty="0" smtClean="0"/>
              <a:t>The hardware protects the operating system image and file system privileges from being tampered. </a:t>
            </a:r>
          </a:p>
          <a:p>
            <a:pPr marL="871538" lvl="1" indent="-514350">
              <a:buFont typeface="+mj-lt"/>
              <a:buAutoNum type="alphaLcParenR"/>
            </a:pPr>
            <a:r>
              <a:rPr lang="en-CA" sz="2000" dirty="0" smtClean="0"/>
              <a:t>Hardware based access control is more secure than protection provided by the operating systems</a:t>
            </a:r>
          </a:p>
          <a:p>
            <a:pPr marL="871538" lvl="1" indent="-514350">
              <a:buFont typeface="+mj-lt"/>
              <a:buAutoNum type="alphaLcParenR"/>
            </a:pPr>
            <a:r>
              <a:rPr lang="en-US" sz="2000" dirty="0" smtClean="0"/>
              <a:t>All of the above are true.</a:t>
            </a:r>
            <a:endParaRPr lang="en-CA" sz="2000" dirty="0" smtClean="0"/>
          </a:p>
          <a:p>
            <a:pPr marL="871538" lvl="1" indent="-514350">
              <a:buFont typeface="+mj-lt"/>
              <a:buAutoNum type="alphaLcParenR"/>
            </a:pPr>
            <a:endParaRPr lang="en-US" noProof="1" smtClean="0"/>
          </a:p>
          <a:p>
            <a:pPr marL="871538" lvl="1" indent="-514350">
              <a:buFont typeface="+mj-lt"/>
              <a:buAutoNum type="alphaLcParenR"/>
            </a:pPr>
            <a:endParaRPr lang="en-US" noProof="1" smtClean="0">
              <a:solidFill>
                <a:schemeClr val="accent5">
                  <a:lumMod val="20000"/>
                  <a:lumOff val="80000"/>
                </a:schemeClr>
              </a:solidFill>
              <a:latin typeface="Consolas" panose="020B0609020204030204" pitchFamily="49" charset="0"/>
              <a:cs typeface="Consolas" panose="020B0609020204030204" pitchFamily="49" charset="0"/>
            </a:endParaRP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36</a:t>
            </a:fld>
            <a:endParaRPr lang="en-US" dirty="0"/>
          </a:p>
        </p:txBody>
      </p:sp>
      <p:sp>
        <p:nvSpPr>
          <p:cNvPr id="5" name="Oval 4"/>
          <p:cNvSpPr/>
          <p:nvPr/>
        </p:nvSpPr>
        <p:spPr>
          <a:xfrm>
            <a:off x="228600" y="5791200"/>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447281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Answer 12</a:t>
            </a:r>
            <a:endParaRPr lang="en-US" sz="3600" dirty="0"/>
          </a:p>
        </p:txBody>
      </p:sp>
      <p:sp>
        <p:nvSpPr>
          <p:cNvPr id="3" name="Content Placeholder 2"/>
          <p:cNvSpPr>
            <a:spLocks noGrp="1"/>
          </p:cNvSpPr>
          <p:nvPr>
            <p:ph idx="1"/>
          </p:nvPr>
        </p:nvSpPr>
        <p:spPr>
          <a:xfrm>
            <a:off x="228600" y="1295400"/>
            <a:ext cx="8686800" cy="5791200"/>
          </a:xfrm>
        </p:spPr>
        <p:txBody>
          <a:bodyPr/>
          <a:lstStyle/>
          <a:p>
            <a:pPr>
              <a:spcBef>
                <a:spcPts val="300"/>
              </a:spcBef>
              <a:spcAft>
                <a:spcPts val="300"/>
              </a:spcAft>
            </a:pPr>
            <a:r>
              <a:rPr lang="en-US" sz="2400" dirty="0"/>
              <a:t>Hardware based or assisted computer security offers an alternative to software-only computer security. Security tokens such as those using PKCS#11 may be more secure due to the physical access required in order to be compromised. Access is enabled only when the token is connected and correct PIN is </a:t>
            </a:r>
            <a:r>
              <a:rPr lang="en-US" sz="2400" dirty="0" smtClean="0"/>
              <a:t>entered. </a:t>
            </a:r>
            <a:endParaRPr lang="bg-BG" sz="2400" dirty="0" smtClean="0"/>
          </a:p>
          <a:p>
            <a:pPr>
              <a:spcBef>
                <a:spcPts val="300"/>
              </a:spcBef>
              <a:spcAft>
                <a:spcPts val="300"/>
              </a:spcAft>
            </a:pPr>
            <a:endParaRPr lang="en-US" sz="2400" dirty="0" smtClean="0"/>
          </a:p>
          <a:p>
            <a:pPr>
              <a:spcBef>
                <a:spcPts val="300"/>
              </a:spcBef>
              <a:spcAft>
                <a:spcPts val="300"/>
              </a:spcAft>
            </a:pPr>
            <a:r>
              <a:rPr lang="en-US" sz="2400" dirty="0" smtClean="0"/>
              <a:t>Sources:</a:t>
            </a:r>
            <a:endParaRPr lang="bg-BG" sz="2400" dirty="0" smtClean="0"/>
          </a:p>
          <a:p>
            <a:pPr lvl="1">
              <a:spcBef>
                <a:spcPts val="300"/>
              </a:spcBef>
              <a:spcAft>
                <a:spcPts val="300"/>
              </a:spcAft>
            </a:pPr>
            <a:r>
              <a:rPr lang="en-CA" sz="2400" u="sng" dirty="0" err="1" smtClean="0">
                <a:solidFill>
                  <a:schemeClr val="tx1">
                    <a:lumMod val="50000"/>
                  </a:schemeClr>
                </a:solidFill>
              </a:rPr>
              <a:t>http://goo.gl/HsvzgS</a:t>
            </a:r>
            <a:endParaRPr lang="bg-BG" sz="2400" u="sng" dirty="0" smtClean="0">
              <a:solidFill>
                <a:schemeClr val="tx1">
                  <a:lumMod val="50000"/>
                </a:schemeClr>
              </a:solidFill>
            </a:endParaRP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37</a:t>
            </a:fld>
            <a:endParaRPr lang="en-US" dirty="0"/>
          </a:p>
        </p:txBody>
      </p:sp>
      <p:pic>
        <p:nvPicPr>
          <p:cNvPr id="6" name="Picture 5" descr="q12.jpg"/>
          <p:cNvPicPr>
            <a:picLocks noChangeAspect="1"/>
          </p:cNvPicPr>
          <p:nvPr/>
        </p:nvPicPr>
        <p:blipFill>
          <a:blip r:embed="rId2" cstate="print"/>
          <a:stretch>
            <a:fillRect/>
          </a:stretch>
        </p:blipFill>
        <p:spPr>
          <a:xfrm>
            <a:off x="4953000" y="3943349"/>
            <a:ext cx="3162300" cy="2371725"/>
          </a:xfrm>
          <a:prstGeom prst="rect">
            <a:avLst/>
          </a:prstGeom>
          <a:effectLst>
            <a:glow rad="508000">
              <a:schemeClr val="bg1">
                <a:lumMod val="50000"/>
                <a:lumOff val="50000"/>
                <a:alpha val="40000"/>
              </a:schemeClr>
            </a:glow>
            <a:softEdge rad="139700"/>
          </a:effectLst>
        </p:spPr>
      </p:pic>
    </p:spTree>
    <p:extLst>
      <p:ext uri="{BB962C8B-B14F-4D97-AF65-F5344CB8AC3E}">
        <p14:creationId xmlns:p14="http://schemas.microsoft.com/office/powerpoint/2010/main" val="42201733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ctrTitle"/>
          </p:nvPr>
        </p:nvSpPr>
        <p:spPr>
          <a:xfrm>
            <a:off x="609600" y="4114800"/>
            <a:ext cx="7924800" cy="685800"/>
          </a:xfrm>
        </p:spPr>
        <p:txBody>
          <a:bodyPr/>
          <a:lstStyle/>
          <a:p>
            <a:r>
              <a:rPr lang="en-US" dirty="0" smtClean="0"/>
              <a:t>Presentation Systems</a:t>
            </a:r>
            <a:endParaRPr lang="en-US" dirty="0"/>
          </a:p>
        </p:txBody>
      </p:sp>
      <p:sp>
        <p:nvSpPr>
          <p:cNvPr id="8" name="Subtitle 2"/>
          <p:cNvSpPr>
            <a:spLocks noGrp="1"/>
          </p:cNvSpPr>
          <p:nvPr>
            <p:ph type="subTitle" idx="1"/>
          </p:nvPr>
        </p:nvSpPr>
        <p:spPr>
          <a:xfrm>
            <a:off x="609600" y="4988720"/>
            <a:ext cx="7924800" cy="1412080"/>
          </a:xfrm>
        </p:spPr>
        <p:txBody>
          <a:bodyPr/>
          <a:lstStyle/>
          <a:p>
            <a:r>
              <a:rPr lang="en-US" dirty="0" smtClean="0"/>
              <a:t>Presentation software</a:t>
            </a:r>
            <a:r>
              <a:rPr lang="bg-BG" dirty="0" smtClean="0"/>
              <a:t>, </a:t>
            </a:r>
            <a:r>
              <a:rPr lang="en-US" dirty="0" smtClean="0"/>
              <a:t>preparing presentations</a:t>
            </a:r>
            <a:r>
              <a:rPr lang="bg-BG" dirty="0" smtClean="0"/>
              <a:t>, </a:t>
            </a:r>
            <a:r>
              <a:rPr lang="en-US" dirty="0" smtClean="0"/>
              <a:t>slides</a:t>
            </a:r>
            <a:r>
              <a:rPr lang="bg-BG" dirty="0" smtClean="0"/>
              <a:t>, </a:t>
            </a:r>
            <a:r>
              <a:rPr lang="en-US" dirty="0" smtClean="0"/>
              <a:t>effects</a:t>
            </a:r>
            <a:r>
              <a:rPr lang="bg-BG" dirty="0" smtClean="0"/>
              <a:t>, </a:t>
            </a:r>
            <a:r>
              <a:rPr lang="en-US" dirty="0" smtClean="0"/>
              <a:t>notes</a:t>
            </a:r>
            <a:r>
              <a:rPr lang="bg-BG" dirty="0" smtClean="0"/>
              <a:t>, </a:t>
            </a:r>
            <a:r>
              <a:rPr lang="en-US" dirty="0" smtClean="0"/>
              <a:t>colors</a:t>
            </a:r>
            <a:r>
              <a:rPr lang="bg-BG" dirty="0" smtClean="0"/>
              <a:t>, </a:t>
            </a:r>
            <a:r>
              <a:rPr lang="en-US" dirty="0" smtClean="0"/>
              <a:t>images</a:t>
            </a:r>
            <a:r>
              <a:rPr lang="bg-BG" dirty="0" smtClean="0"/>
              <a:t>, </a:t>
            </a:r>
            <a:r>
              <a:rPr lang="en-US" dirty="0" smtClean="0"/>
              <a:t>audio</a:t>
            </a:r>
            <a:r>
              <a:rPr lang="bg-BG" dirty="0" smtClean="0"/>
              <a:t>, </a:t>
            </a:r>
            <a:r>
              <a:rPr lang="en-US" dirty="0" smtClean="0"/>
              <a:t>video</a:t>
            </a:r>
            <a:endParaRPr lang="en-US" dirty="0"/>
          </a:p>
        </p:txBody>
      </p:sp>
      <p:pic>
        <p:nvPicPr>
          <p:cNvPr id="9" name="Picture 2" descr="http://obamapacman.com/wp-content/uploads/2010/01/58.-Keynote-powerpoint-compatible-presentation-software-on-Apple-iPad-tablet-Apple-Senior-VP-Philip-W.-Schiller.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p:blipFill>
        <p:spPr bwMode="auto">
          <a:xfrm>
            <a:off x="2139245" y="1008344"/>
            <a:ext cx="4871156" cy="2726902"/>
          </a:xfrm>
          <a:prstGeom prst="roundRect">
            <a:avLst>
              <a:gd name="adj" fmla="val 5854"/>
            </a:avLst>
          </a:prstGeom>
          <a:noFill/>
          <a:ln>
            <a:solidFill>
              <a:schemeClr val="bg1">
                <a:lumMod val="65000"/>
                <a:lumOff val="35000"/>
              </a:schemeClr>
            </a:solidFill>
          </a:ln>
          <a:extLst>
            <a:ext uri="{909E8E84-426E-40DD-AFC4-6F175D3DCCD1}">
              <a14:hiddenFill xmlns:a14="http://schemas.microsoft.com/office/drawing/2010/main">
                <a:solidFill>
                  <a:srgbClr val="FFFFFF"/>
                </a:solidFill>
              </a14:hiddenFill>
            </a:ext>
          </a:extLst>
        </p:spPr>
      </p:pic>
      <p:pic>
        <p:nvPicPr>
          <p:cNvPr id="13" name="Picture 5"/>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601133" y="1600200"/>
            <a:ext cx="1958745" cy="1987550"/>
          </a:xfrm>
          <a:prstGeom prst="rect">
            <a:avLst/>
          </a:prstGeom>
          <a:noFill/>
          <a:ln>
            <a:noFill/>
          </a:ln>
          <a:effectLst>
            <a:glow rad="381000">
              <a:schemeClr val="accent2">
                <a:lumMod val="75000"/>
                <a:alpha val="25000"/>
              </a:schemeClr>
            </a:glow>
            <a:outerShdw dist="35921" dir="2700000" algn="ctr" rotWithShape="0">
              <a:schemeClr val="bg2"/>
            </a:outerShdw>
            <a:softEdge rad="381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 name="Picture 8"/>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a:stretch/>
        </p:blipFill>
        <p:spPr bwMode="auto">
          <a:xfrm rot="21300921">
            <a:off x="6589560" y="804532"/>
            <a:ext cx="1945756" cy="1817559"/>
          </a:xfrm>
          <a:prstGeom prst="rect">
            <a:avLst/>
          </a:prstGeom>
          <a:noFill/>
          <a:ln>
            <a:noFill/>
          </a:ln>
          <a:effectLst>
            <a:glow rad="381000">
              <a:schemeClr val="accent2">
                <a:lumMod val="75000"/>
                <a:alpha val="25000"/>
              </a:schemeClr>
            </a:glow>
            <a:outerShdw dist="35921" dir="2700000" algn="ctr" rotWithShape="0">
              <a:schemeClr val="bg2"/>
            </a:outerShdw>
            <a:softEdge rad="38100"/>
          </a:effectLst>
          <a:scene3d>
            <a:camera prst="perspectiveHeroicExtremeLeftFacing"/>
            <a:lightRig rig="threePt" dir="t"/>
          </a:scene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 name="Picture 11"/>
          <p:cNvPicPr>
            <a:picLocks noChangeAspect="1" noChangeArrowheads="1"/>
          </p:cNvPicPr>
          <p:nvPr/>
        </p:nvPicPr>
        <p:blipFill>
          <a:blip r:embed="rId5" cstate="screen">
            <a:extLst>
              <a:ext uri="{28A0092B-C50C-407E-A947-70E740481C1C}">
                <a14:useLocalDpi xmlns:a14="http://schemas.microsoft.com/office/drawing/2010/main" val="0"/>
              </a:ext>
            </a:extLst>
          </a:blip>
          <a:srcRect/>
          <a:stretch>
            <a:fillRect/>
          </a:stretch>
        </p:blipFill>
        <p:spPr bwMode="auto">
          <a:xfrm rot="21173643">
            <a:off x="6452802" y="2789444"/>
            <a:ext cx="1340685" cy="1222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7899366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Question 13</a:t>
            </a:r>
            <a:endParaRPr lang="en-US" sz="3600" dirty="0"/>
          </a:p>
        </p:txBody>
      </p:sp>
      <p:sp>
        <p:nvSpPr>
          <p:cNvPr id="3" name="Content Placeholder 2"/>
          <p:cNvSpPr>
            <a:spLocks noGrp="1"/>
          </p:cNvSpPr>
          <p:nvPr>
            <p:ph idx="1"/>
          </p:nvPr>
        </p:nvSpPr>
        <p:spPr>
          <a:xfrm>
            <a:off x="228600" y="1371600"/>
            <a:ext cx="8686800" cy="5715000"/>
          </a:xfrm>
        </p:spPr>
        <p:txBody>
          <a:bodyPr/>
          <a:lstStyle/>
          <a:p>
            <a:pPr lvl="0"/>
            <a:r>
              <a:rPr lang="en-US" sz="2400" dirty="0" smtClean="0"/>
              <a:t>Which of the following is considered a good practice for delivering presentations?</a:t>
            </a:r>
          </a:p>
          <a:p>
            <a:pPr marL="871538" lvl="1" indent="-514350">
              <a:buFont typeface="+mj-lt"/>
              <a:buAutoNum type="alphaLcParenR"/>
            </a:pPr>
            <a:r>
              <a:rPr lang="en-US" sz="2400" dirty="0" smtClean="0">
                <a:effectLst/>
              </a:rPr>
              <a:t>Making eye contact with the audience</a:t>
            </a:r>
            <a:endParaRPr lang="bg-BG" sz="2400" dirty="0" smtClean="0">
              <a:effectLst/>
            </a:endParaRPr>
          </a:p>
          <a:p>
            <a:pPr marL="871538" lvl="1" indent="-514350">
              <a:buFont typeface="+mj-lt"/>
              <a:buAutoNum type="alphaLcParenR"/>
            </a:pPr>
            <a:r>
              <a:rPr lang="en-US" sz="2400" dirty="0" smtClean="0">
                <a:effectLst/>
              </a:rPr>
              <a:t>Using slides containing only</a:t>
            </a:r>
            <a:r>
              <a:rPr lang="bg-BG" sz="2400" dirty="0" smtClean="0">
                <a:effectLst/>
              </a:rPr>
              <a:t> </a:t>
            </a:r>
            <a:r>
              <a:rPr lang="en-US" sz="2400" dirty="0" smtClean="0">
                <a:effectLst/>
              </a:rPr>
              <a:t>titles</a:t>
            </a:r>
            <a:r>
              <a:rPr lang="bg-BG" sz="2400" dirty="0" smtClean="0">
                <a:effectLst/>
              </a:rPr>
              <a:t>, </a:t>
            </a:r>
            <a:r>
              <a:rPr lang="en-US" sz="2400" dirty="0" smtClean="0">
                <a:effectLst/>
              </a:rPr>
              <a:t>keywords</a:t>
            </a:r>
            <a:r>
              <a:rPr lang="bg-BG" sz="2400" dirty="0" smtClean="0">
                <a:effectLst/>
              </a:rPr>
              <a:t> </a:t>
            </a:r>
            <a:r>
              <a:rPr lang="en-US" sz="2400" dirty="0" smtClean="0">
                <a:effectLst/>
              </a:rPr>
              <a:t>and</a:t>
            </a:r>
            <a:r>
              <a:rPr lang="bg-BG" sz="2400" dirty="0" smtClean="0">
                <a:effectLst/>
              </a:rPr>
              <a:t> </a:t>
            </a:r>
            <a:r>
              <a:rPr lang="en-US" sz="2400" dirty="0" smtClean="0">
                <a:effectLst/>
              </a:rPr>
              <a:t>images</a:t>
            </a:r>
            <a:endParaRPr lang="bg-BG" sz="2400" dirty="0" smtClean="0">
              <a:effectLst/>
            </a:endParaRPr>
          </a:p>
          <a:p>
            <a:pPr marL="871538" lvl="1" indent="-514350">
              <a:buFont typeface="+mj-lt"/>
              <a:buAutoNum type="alphaLcParenR"/>
            </a:pPr>
            <a:r>
              <a:rPr lang="en-US" sz="2400" dirty="0" smtClean="0">
                <a:effectLst/>
              </a:rPr>
              <a:t>Repeating aloud questions</a:t>
            </a:r>
            <a:r>
              <a:rPr lang="en-US" sz="2400" dirty="0">
                <a:effectLst/>
              </a:rPr>
              <a:t> </a:t>
            </a:r>
            <a:r>
              <a:rPr lang="en-US" sz="2400" dirty="0" smtClean="0">
                <a:effectLst/>
              </a:rPr>
              <a:t>from the audience</a:t>
            </a:r>
            <a:endParaRPr lang="bg-BG" sz="2400" dirty="0" smtClean="0">
              <a:effectLst/>
            </a:endParaRPr>
          </a:p>
          <a:p>
            <a:pPr marL="871538" lvl="1" indent="-514350">
              <a:buFont typeface="+mj-lt"/>
              <a:buAutoNum type="alphaLcParenR"/>
            </a:pPr>
            <a:r>
              <a:rPr lang="en-US" sz="2400" dirty="0" smtClean="0">
                <a:effectLst/>
              </a:rPr>
              <a:t>Using non-verbal language</a:t>
            </a:r>
            <a:r>
              <a:rPr lang="bg-BG" sz="2400" dirty="0" smtClean="0">
                <a:effectLst/>
              </a:rPr>
              <a:t> </a:t>
            </a:r>
          </a:p>
          <a:p>
            <a:pPr marL="871538" lvl="1" indent="-514350">
              <a:buFont typeface="+mj-lt"/>
              <a:buAutoNum type="alphaLcParenR"/>
            </a:pPr>
            <a:r>
              <a:rPr lang="en-US" sz="2400" dirty="0" smtClean="0">
                <a:effectLst/>
              </a:rPr>
              <a:t>Political correctness</a:t>
            </a:r>
            <a:endParaRPr lang="bg-BG" sz="2400" dirty="0" smtClean="0">
              <a:effectLst/>
            </a:endParaRPr>
          </a:p>
          <a:p>
            <a:pPr marL="871538" lvl="1" indent="-514350">
              <a:buFont typeface="+mj-lt"/>
              <a:buAutoNum type="alphaLcParenR"/>
            </a:pPr>
            <a:r>
              <a:rPr lang="en-US" sz="2400" dirty="0" smtClean="0">
                <a:effectLst/>
              </a:rPr>
              <a:t>All of the above</a:t>
            </a:r>
            <a:endParaRPr lang="bg-BG" sz="2800" dirty="0" smtClean="0">
              <a:effectLst/>
            </a:endParaRPr>
          </a:p>
          <a:p>
            <a:pPr marL="871538" lvl="1" indent="-514350">
              <a:buFont typeface="+mj-lt"/>
              <a:buAutoNum type="alphaLcParenR"/>
            </a:pPr>
            <a:endParaRPr lang="bg-BG" sz="2800" dirty="0" smtClean="0">
              <a:effectLst/>
            </a:endParaRPr>
          </a:p>
          <a:p>
            <a:pPr marL="871538" lvl="1" indent="-514350">
              <a:buFont typeface="+mj-lt"/>
              <a:buAutoNum type="alphaLcParenR"/>
            </a:pPr>
            <a:endParaRPr lang="bg-BG" sz="2800" dirty="0" smtClean="0">
              <a:effectLst/>
            </a:endParaRPr>
          </a:p>
          <a:p>
            <a:pPr marL="871538" lvl="1" indent="-514350">
              <a:buFont typeface="+mj-lt"/>
              <a:buAutoNum type="alphaLcParenR"/>
            </a:pPr>
            <a:endParaRPr lang="en-US" sz="2600"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39</a:t>
            </a:fld>
            <a:endParaRPr lang="en-US" dirty="0"/>
          </a:p>
        </p:txBody>
      </p:sp>
      <p:sp>
        <p:nvSpPr>
          <p:cNvPr id="5" name="Oval 4"/>
          <p:cNvSpPr/>
          <p:nvPr/>
        </p:nvSpPr>
        <p:spPr>
          <a:xfrm>
            <a:off x="457200" y="4876800"/>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3395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Answer 01</a:t>
            </a:r>
            <a:endParaRPr lang="en-US" dirty="0"/>
          </a:p>
        </p:txBody>
      </p:sp>
      <p:sp>
        <p:nvSpPr>
          <p:cNvPr id="3" name="Content Placeholder 2"/>
          <p:cNvSpPr>
            <a:spLocks noGrp="1"/>
          </p:cNvSpPr>
          <p:nvPr>
            <p:ph idx="1"/>
          </p:nvPr>
        </p:nvSpPr>
        <p:spPr>
          <a:xfrm>
            <a:off x="228600" y="1219200"/>
            <a:ext cx="8686800" cy="5638800"/>
          </a:xfrm>
        </p:spPr>
        <p:txBody>
          <a:bodyPr/>
          <a:lstStyle/>
          <a:p>
            <a:r>
              <a:rPr lang="en-US" sz="2400" dirty="0" smtClean="0"/>
              <a:t>The Southbridge is one of the two chips in the core logic chipset on a personal computer (PC) motherboard, the other being the northbridge. The southbridge typically implements the slower capabilities of the motherboard in a northbridge / southbridge chipset computer architecture.</a:t>
            </a:r>
          </a:p>
          <a:p>
            <a:r>
              <a:rPr lang="en-US" sz="2400" dirty="0"/>
              <a:t>Sources: </a:t>
            </a:r>
            <a:r>
              <a:rPr lang="en-US" sz="2400" dirty="0">
                <a:hlinkClick r:id="rId2"/>
              </a:rPr>
              <a:t>http://en.wikipedia.org/wiki/Southbridge_%28computing%29</a:t>
            </a:r>
            <a:endParaRPr lang="bg-BG" sz="2400"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4</a:t>
            </a:fld>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1689764576"/>
              </p:ext>
            </p:extLst>
          </p:nvPr>
        </p:nvGraphicFramePr>
        <p:xfrm>
          <a:off x="6629400" y="3581400"/>
          <a:ext cx="2971800" cy="579120"/>
        </p:xfrm>
        <a:graphic>
          <a:graphicData uri="http://schemas.openxmlformats.org/drawingml/2006/table">
            <a:tbl>
              <a:tblPr/>
              <a:tblGrid>
                <a:gridCol w="228600"/>
                <a:gridCol w="2743200"/>
              </a:tblGrid>
              <a:tr h="388461">
                <a:tc>
                  <a:txBody>
                    <a:bodyPr/>
                    <a:lstStyle/>
                    <a:p>
                      <a:endParaRPr lang="bg-BG" dirty="0">
                        <a:effectLst/>
                      </a:endParaRPr>
                    </a:p>
                  </a:txBody>
                  <a:tcPr anchor="ctr">
                    <a:lnL>
                      <a:noFill/>
                    </a:lnL>
                    <a:lnR>
                      <a:noFill/>
                    </a:lnR>
                    <a:lnT>
                      <a:noFill/>
                    </a:lnT>
                    <a:lnB>
                      <a:noFill/>
                    </a:lnB>
                  </a:tcPr>
                </a:tc>
                <a:tc>
                  <a:txBody>
                    <a:bodyPr/>
                    <a:lstStyle/>
                    <a:p>
                      <a:endParaRPr lang="en-US" sz="3200" dirty="0">
                        <a:effectLst/>
                      </a:endParaRPr>
                    </a:p>
                  </a:txBody>
                  <a:tcPr anchor="ctr">
                    <a:lnL>
                      <a:noFill/>
                    </a:lnL>
                    <a:lnR>
                      <a:noFill/>
                    </a:lnR>
                    <a:lnT>
                      <a:noFill/>
                    </a:lnT>
                    <a:lnB>
                      <a:noFill/>
                    </a:lnB>
                  </a:tcPr>
                </a:tc>
              </a:tr>
            </a:tbl>
          </a:graphicData>
        </a:graphic>
      </p:graphicFrame>
      <p:pic>
        <p:nvPicPr>
          <p:cNvPr id="7" name="Picture 6" descr="q1.png"/>
          <p:cNvPicPr>
            <a:picLocks noGrp="1" noChangeAspect="1"/>
          </p:cNvPicPr>
          <p:nvPr isPhoto="1"/>
        </p:nvPicPr>
        <p:blipFill>
          <a:blip r:embed="rId3" cstate="print">
            <a:lum/>
          </a:blip>
          <a:stretch>
            <a:fillRect/>
          </a:stretch>
        </p:blipFill>
        <p:spPr>
          <a:xfrm>
            <a:off x="2819400" y="4419600"/>
            <a:ext cx="4091205" cy="1838201"/>
          </a:xfrm>
          <a:prstGeom prst="rect">
            <a:avLst/>
          </a:prstGeom>
          <a:noFill/>
          <a:ln>
            <a:noFill/>
          </a:ln>
        </p:spPr>
      </p:pic>
    </p:spTree>
    <p:extLst>
      <p:ext uri="{BB962C8B-B14F-4D97-AF65-F5344CB8AC3E}">
        <p14:creationId xmlns:p14="http://schemas.microsoft.com/office/powerpoint/2010/main" val="424408565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Answer 13</a:t>
            </a:r>
            <a:endParaRPr lang="en-CA" dirty="0"/>
          </a:p>
        </p:txBody>
      </p:sp>
      <p:sp>
        <p:nvSpPr>
          <p:cNvPr id="3" name="Content Placeholder 2"/>
          <p:cNvSpPr>
            <a:spLocks noGrp="1"/>
          </p:cNvSpPr>
          <p:nvPr>
            <p:ph idx="1"/>
          </p:nvPr>
        </p:nvSpPr>
        <p:spPr>
          <a:xfrm>
            <a:off x="228600" y="1371600"/>
            <a:ext cx="8686800" cy="5791200"/>
          </a:xfrm>
        </p:spPr>
        <p:txBody>
          <a:bodyPr/>
          <a:lstStyle/>
          <a:p>
            <a:r>
              <a:rPr lang="en-US" sz="2400" dirty="0" smtClean="0"/>
              <a:t>Sources</a:t>
            </a:r>
            <a:r>
              <a:rPr lang="bg-BG" sz="2400" dirty="0" smtClean="0"/>
              <a:t>:</a:t>
            </a:r>
          </a:p>
          <a:p>
            <a:pPr lvl="1"/>
            <a:r>
              <a:rPr lang="en-US" sz="2400" dirty="0" smtClean="0"/>
              <a:t>“How to give a </a:t>
            </a:r>
            <a:r>
              <a:rPr lang="en-US" sz="2400" dirty="0"/>
              <a:t>killer </a:t>
            </a:r>
            <a:r>
              <a:rPr lang="en-US" sz="2400" dirty="0" smtClean="0"/>
              <a:t>presentation”  </a:t>
            </a:r>
          </a:p>
          <a:p>
            <a:pPr marL="357188" lvl="1" indent="0">
              <a:buNone/>
            </a:pPr>
            <a:r>
              <a:rPr lang="en-US" sz="2400" dirty="0"/>
              <a:t>	</a:t>
            </a:r>
            <a:r>
              <a:rPr lang="en-US" sz="2400" dirty="0" smtClean="0"/>
              <a:t>Harvard Business Review </a:t>
            </a:r>
          </a:p>
          <a:p>
            <a:pPr marL="357188" lvl="1" indent="0">
              <a:buNone/>
            </a:pPr>
            <a:r>
              <a:rPr lang="en-US" sz="2400" dirty="0" smtClean="0">
                <a:hlinkClick r:id="rId2"/>
              </a:rPr>
              <a:t>http</a:t>
            </a:r>
            <a:r>
              <a:rPr lang="en-US" sz="2400" dirty="0">
                <a:hlinkClick r:id="rId2"/>
              </a:rPr>
              <a:t>://hbr.org/2013/06/how-to-give-a-killer-presentation</a:t>
            </a:r>
            <a:r>
              <a:rPr lang="en-US" sz="2400" dirty="0" smtClean="0">
                <a:hlinkClick r:id="rId2"/>
              </a:rPr>
              <a:t>/</a:t>
            </a:r>
            <a:r>
              <a:rPr lang="en-US" sz="2400" dirty="0" smtClean="0"/>
              <a:t> </a:t>
            </a:r>
          </a:p>
          <a:p>
            <a:pPr lvl="1"/>
            <a:r>
              <a:rPr lang="en-CA" sz="2400" dirty="0" smtClean="0"/>
              <a:t>Tips on making presentations </a:t>
            </a:r>
            <a:r>
              <a:rPr lang="en-CA" sz="2400" dirty="0" smtClean="0">
                <a:hlinkClick r:id="rId3"/>
              </a:rPr>
              <a:t>http</a:t>
            </a:r>
            <a:r>
              <a:rPr lang="en-CA" sz="2400" dirty="0">
                <a:hlinkClick r:id="rId3"/>
              </a:rPr>
              <a:t>://www.kent.ac.uk/careers/presentationskills.htm</a:t>
            </a:r>
            <a:endParaRPr lang="en-CA" sz="2400"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40</a:t>
            </a:fld>
            <a:endParaRPr lang="en-US" dirty="0"/>
          </a:p>
        </p:txBody>
      </p:sp>
      <p:pic>
        <p:nvPicPr>
          <p:cNvPr id="5" name="Picture 4" descr="ProfAbsentMind.gif"/>
          <p:cNvPicPr>
            <a:picLocks noChangeAspect="1"/>
          </p:cNvPicPr>
          <p:nvPr/>
        </p:nvPicPr>
        <p:blipFill>
          <a:blip r:embed="rId4" cstate="print"/>
          <a:stretch>
            <a:fillRect/>
          </a:stretch>
        </p:blipFill>
        <p:spPr>
          <a:xfrm>
            <a:off x="3200400" y="4343400"/>
            <a:ext cx="1905000" cy="1905000"/>
          </a:xfrm>
          <a:prstGeom prst="rect">
            <a:avLst/>
          </a:prstGeom>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a:spLocks noGrp="1"/>
          </p:cNvSpPr>
          <p:nvPr>
            <p:ph type="ctrTitle"/>
          </p:nvPr>
        </p:nvSpPr>
        <p:spPr>
          <a:xfrm>
            <a:off x="609600" y="1066800"/>
            <a:ext cx="7924800" cy="685800"/>
          </a:xfrm>
        </p:spPr>
        <p:txBody>
          <a:bodyPr/>
          <a:lstStyle/>
          <a:p>
            <a:r>
              <a:rPr lang="en-US" dirty="0" smtClean="0"/>
              <a:t>Multimedia</a:t>
            </a:r>
            <a:endParaRPr lang="en-US" dirty="0"/>
          </a:p>
        </p:txBody>
      </p:sp>
      <p:sp>
        <p:nvSpPr>
          <p:cNvPr id="11" name="Subtitle 2"/>
          <p:cNvSpPr>
            <a:spLocks noGrp="1"/>
          </p:cNvSpPr>
          <p:nvPr>
            <p:ph type="subTitle" idx="1"/>
          </p:nvPr>
        </p:nvSpPr>
        <p:spPr>
          <a:xfrm>
            <a:off x="609600" y="1981199"/>
            <a:ext cx="7924800" cy="954880"/>
          </a:xfrm>
        </p:spPr>
        <p:txBody>
          <a:bodyPr/>
          <a:lstStyle/>
          <a:p>
            <a:r>
              <a:rPr lang="en-US" dirty="0" smtClean="0"/>
              <a:t>Multimedia processing software</a:t>
            </a:r>
            <a:r>
              <a:rPr lang="bg-BG" dirty="0" smtClean="0"/>
              <a:t>: </a:t>
            </a:r>
            <a:r>
              <a:rPr lang="en-US" dirty="0" smtClean="0"/>
              <a:t>audio, video file formats</a:t>
            </a:r>
            <a:endParaRPr lang="en-US" dirty="0"/>
          </a:p>
        </p:txBody>
      </p:sp>
      <p:pic>
        <p:nvPicPr>
          <p:cNvPr id="12" name="Picture 2" descr="http://press.liacs.nl/medialab/bin/query.cgi?doc=146:frontpageimag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94416" y="3343275"/>
            <a:ext cx="5344584" cy="2748384"/>
          </a:xfrm>
          <a:prstGeom prst="roundRect">
            <a:avLst>
              <a:gd name="adj" fmla="val 3455"/>
            </a:avLst>
          </a:prstGeom>
          <a:noFill/>
          <a:ln>
            <a:solidFill>
              <a:schemeClr val="accent3">
                <a:lumMod val="40000"/>
                <a:lumOff val="60000"/>
                <a:alpha val="50000"/>
              </a:schemeClr>
            </a:solidFill>
          </a:ln>
          <a:extLst>
            <a:ext uri="{909E8E84-426E-40DD-AFC4-6F175D3DCCD1}">
              <a14:hiddenFill xmlns:a14="http://schemas.microsoft.com/office/drawing/2010/main">
                <a:solidFill>
                  <a:srgbClr val="FFFFFF"/>
                </a:solidFill>
              </a14:hiddenFill>
            </a:ext>
          </a:extLst>
        </p:spPr>
      </p:pic>
      <p:pic>
        <p:nvPicPr>
          <p:cNvPr id="16" name="Picture 6" descr="http://www.webmediastudio.com.ar/imagenes/multimedia-web.jpg"/>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rot="21296518">
            <a:off x="6698425" y="3663294"/>
            <a:ext cx="1752600" cy="1968755"/>
          </a:xfrm>
          <a:prstGeom prst="roundRect">
            <a:avLst>
              <a:gd name="adj" fmla="val 4306"/>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7" name="Picture 4" descr="http://www.webdesignerdepot.org/wp-content/uploads/2010/07/multimedia1.jpg"/>
          <p:cNvPicPr>
            <a:picLocks noChangeAspect="1" noChangeArrowheads="1"/>
          </p:cNvPicPr>
          <p:nvPr/>
        </p:nvPicPr>
        <p:blipFill>
          <a:blip r:embed="rId4" cstate="screen">
            <a:extLst>
              <a:ext uri="{28A0092B-C50C-407E-A947-70E740481C1C}">
                <a14:useLocalDpi xmlns:a14="http://schemas.microsoft.com/office/drawing/2010/main" val="0"/>
              </a:ext>
            </a:extLst>
          </a:blip>
          <a:srcRect/>
          <a:stretch>
            <a:fillRect/>
          </a:stretch>
        </p:blipFill>
        <p:spPr bwMode="auto">
          <a:xfrm rot="542213">
            <a:off x="554396" y="4416877"/>
            <a:ext cx="1343802" cy="1343802"/>
          </a:xfrm>
          <a:prstGeom prst="roundRect">
            <a:avLst>
              <a:gd name="adj" fmla="val 8669"/>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8" name="Picture 8" descr="http://www.docente.mendoza.edu.ar/efisica/images/multimedia.jpg"/>
          <p:cNvPicPr>
            <a:picLocks noChangeAspect="1" noChangeArrowheads="1"/>
          </p:cNvPicPr>
          <p:nvPr/>
        </p:nvPicPr>
        <p:blipFill>
          <a:blip r:embed="rId5" cstate="screen">
            <a:extLst>
              <a:ext uri="{28A0092B-C50C-407E-A947-70E740481C1C}">
                <a14:useLocalDpi xmlns:a14="http://schemas.microsoft.com/office/drawing/2010/main" val="0"/>
              </a:ext>
            </a:extLst>
          </a:blip>
          <a:srcRect/>
          <a:stretch>
            <a:fillRect/>
          </a:stretch>
        </p:blipFill>
        <p:spPr bwMode="auto">
          <a:xfrm rot="21193159">
            <a:off x="1237405" y="3238932"/>
            <a:ext cx="1816578" cy="1297038"/>
          </a:xfrm>
          <a:prstGeom prst="roundRect">
            <a:avLst>
              <a:gd name="adj" fmla="val 8669"/>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9146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 14</a:t>
            </a:r>
            <a:endParaRPr lang="en-US" dirty="0"/>
          </a:p>
        </p:txBody>
      </p:sp>
      <p:sp>
        <p:nvSpPr>
          <p:cNvPr id="3" name="Content Placeholder 2"/>
          <p:cNvSpPr>
            <a:spLocks noGrp="1"/>
          </p:cNvSpPr>
          <p:nvPr>
            <p:ph idx="1"/>
          </p:nvPr>
        </p:nvSpPr>
        <p:spPr>
          <a:xfrm>
            <a:off x="228600" y="1219200"/>
            <a:ext cx="8686800" cy="5638800"/>
          </a:xfrm>
        </p:spPr>
        <p:txBody>
          <a:bodyPr/>
          <a:lstStyle/>
          <a:p>
            <a:r>
              <a:rPr lang="en-US" dirty="0" smtClean="0"/>
              <a:t> </a:t>
            </a:r>
            <a:r>
              <a:rPr lang="en-US" sz="2400" dirty="0" smtClean="0"/>
              <a:t>Which program could be used to record your desktop actions ?</a:t>
            </a:r>
          </a:p>
          <a:p>
            <a:pPr marL="871538" lvl="1" indent="-514350">
              <a:buFont typeface="+mj-lt"/>
              <a:buAutoNum type="alphaLcParenR"/>
            </a:pPr>
            <a:r>
              <a:rPr lang="en-US" sz="2400" dirty="0" smtClean="0">
                <a:effectLst/>
              </a:rPr>
              <a:t>Skype</a:t>
            </a:r>
          </a:p>
          <a:p>
            <a:pPr marL="871538" lvl="1" indent="-514350">
              <a:buFont typeface="+mj-lt"/>
              <a:buAutoNum type="alphaLcParenR"/>
            </a:pPr>
            <a:r>
              <a:rPr lang="en-US" sz="2400" dirty="0" err="1" smtClean="0"/>
              <a:t>3D</a:t>
            </a:r>
            <a:r>
              <a:rPr lang="en-US" sz="2400" dirty="0" smtClean="0"/>
              <a:t> Studio Max</a:t>
            </a:r>
          </a:p>
          <a:p>
            <a:pPr marL="871538" lvl="1" indent="-514350">
              <a:buFont typeface="+mj-lt"/>
              <a:buAutoNum type="alphaLcParenR"/>
            </a:pPr>
            <a:r>
              <a:rPr lang="en-US" sz="2400" dirty="0" smtClean="0"/>
              <a:t>AutoCAD</a:t>
            </a:r>
          </a:p>
          <a:p>
            <a:pPr marL="871538" lvl="1" indent="-514350">
              <a:buFont typeface="+mj-lt"/>
              <a:buAutoNum type="alphaLcParenR"/>
            </a:pPr>
            <a:r>
              <a:rPr lang="en-US" sz="2400" dirty="0" err="1" smtClean="0">
                <a:effectLst/>
              </a:rPr>
              <a:t>Camtasia</a:t>
            </a:r>
            <a:r>
              <a:rPr lang="en-US" sz="2400" dirty="0" smtClean="0">
                <a:effectLst/>
              </a:rPr>
              <a:t> Studio</a:t>
            </a:r>
          </a:p>
          <a:p>
            <a:pPr marL="871538" lvl="1" indent="-514350">
              <a:buFont typeface="+mj-lt"/>
              <a:buAutoNum type="alphaLcParenR"/>
            </a:pPr>
            <a:r>
              <a:rPr lang="en-US" sz="2400" dirty="0" smtClean="0"/>
              <a:t>Visual Studio 2013</a:t>
            </a:r>
            <a:endParaRPr lang="bg-BG" sz="2400"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42</a:t>
            </a:fld>
            <a:endParaRPr lang="en-US" dirty="0"/>
          </a:p>
        </p:txBody>
      </p:sp>
      <p:sp>
        <p:nvSpPr>
          <p:cNvPr id="5" name="Oval 4"/>
          <p:cNvSpPr/>
          <p:nvPr/>
        </p:nvSpPr>
        <p:spPr>
          <a:xfrm>
            <a:off x="457200" y="3429000"/>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solidFill>
                <a:srgbClr val="CCFF66"/>
              </a:solidFill>
            </a:endParaRPr>
          </a:p>
        </p:txBody>
      </p:sp>
      <p:pic>
        <p:nvPicPr>
          <p:cNvPr id="7" name="Picture 6" descr="screenflowicon1.jpg"/>
          <p:cNvPicPr>
            <a:picLocks noChangeAspect="1"/>
          </p:cNvPicPr>
          <p:nvPr/>
        </p:nvPicPr>
        <p:blipFill>
          <a:blip r:embed="rId2" cstate="print">
            <a:extLst>
              <a:ext uri="{BEBA8EAE-BF5A-486C-A8C5-ECC9F3942E4B}">
                <a14:imgProps xmlns:a14="http://schemas.microsoft.com/office/drawing/2010/main">
                  <a14:imgLayer r:embed="rId3">
                    <a14:imgEffect>
                      <a14:sharpenSoften amount="-22000"/>
                    </a14:imgEffect>
                    <a14:imgEffect>
                      <a14:brightnessContrast bright="-16000"/>
                    </a14:imgEffect>
                  </a14:imgLayer>
                </a14:imgProps>
              </a:ext>
            </a:extLst>
          </a:blip>
          <a:stretch>
            <a:fillRect/>
          </a:stretch>
        </p:blipFill>
        <p:spPr>
          <a:xfrm rot="857418">
            <a:off x="4501661" y="2509404"/>
            <a:ext cx="2565400" cy="2448791"/>
          </a:xfrm>
          <a:prstGeom prst="rect">
            <a:avLst/>
          </a:prstGeom>
          <a:effectLst>
            <a:glow rad="266700">
              <a:schemeClr val="bg1">
                <a:lumMod val="50000"/>
                <a:lumOff val="50000"/>
                <a:alpha val="85000"/>
              </a:schemeClr>
            </a:glow>
            <a:softEdge rad="0"/>
          </a:effectLst>
          <a:scene3d>
            <a:camera prst="perspectiveHeroicExtremeLeftFacing"/>
            <a:lightRig rig="threePt" dir="t"/>
          </a:scene3d>
        </p:spPr>
      </p:pic>
    </p:spTree>
    <p:extLst>
      <p:ext uri="{BB962C8B-B14F-4D97-AF65-F5344CB8AC3E}">
        <p14:creationId xmlns:p14="http://schemas.microsoft.com/office/powerpoint/2010/main" val="1256287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Answer 14</a:t>
            </a:r>
            <a:endParaRPr lang="en-US" dirty="0"/>
          </a:p>
        </p:txBody>
      </p:sp>
      <p:sp>
        <p:nvSpPr>
          <p:cNvPr id="3" name="Content Placeholder 2"/>
          <p:cNvSpPr>
            <a:spLocks noGrp="1"/>
          </p:cNvSpPr>
          <p:nvPr>
            <p:ph idx="1"/>
          </p:nvPr>
        </p:nvSpPr>
        <p:spPr>
          <a:xfrm>
            <a:off x="228600" y="1447800"/>
            <a:ext cx="8686800" cy="5638800"/>
          </a:xfrm>
        </p:spPr>
        <p:txBody>
          <a:bodyPr/>
          <a:lstStyle/>
          <a:p>
            <a:r>
              <a:rPr lang="en-US" sz="2400" dirty="0" smtClean="0"/>
              <a:t>Use </a:t>
            </a:r>
            <a:r>
              <a:rPr lang="en-US" sz="2400" dirty="0" err="1" smtClean="0"/>
              <a:t>Camtasia's</a:t>
            </a:r>
            <a:r>
              <a:rPr lang="en-US" sz="2400" dirty="0" smtClean="0"/>
              <a:t> screen recorder to capture PowerPoint slides, software demos, </a:t>
            </a:r>
            <a:r>
              <a:rPr lang="en-US" sz="2400" dirty="0" err="1" smtClean="0"/>
              <a:t>webpages</a:t>
            </a:r>
            <a:r>
              <a:rPr lang="en-US" sz="2400" dirty="0" smtClean="0"/>
              <a:t>, and more. You can also import camera video, music, photos, and more to truly customize your screen recordings.</a:t>
            </a:r>
          </a:p>
          <a:p>
            <a:r>
              <a:rPr lang="en-US" sz="2400" dirty="0" smtClean="0"/>
              <a:t>Sources: </a:t>
            </a:r>
            <a:r>
              <a:rPr lang="en-US" sz="2400" dirty="0" smtClean="0">
                <a:hlinkClick r:id="rId2"/>
              </a:rPr>
              <a:t>http://www.techsmith.com/camtasia.html</a:t>
            </a:r>
            <a:endParaRPr lang="bg-BG" sz="2400"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43</a:t>
            </a:fld>
            <a:endParaRPr lang="en-US" dirty="0"/>
          </a:p>
        </p:txBody>
      </p:sp>
      <p:pic>
        <p:nvPicPr>
          <p:cNvPr id="3074" name="Picture 2" descr="C:\Users\denis\Desktop\Camtasia_Studio.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71800" y="3886200"/>
            <a:ext cx="3438525" cy="2286000"/>
          </a:xfrm>
          <a:prstGeom prst="rect">
            <a:avLst/>
          </a:prstGeom>
          <a:noFill/>
          <a:effectLst>
            <a:softEdge rad="1270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789494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ctrTitle"/>
          </p:nvPr>
        </p:nvSpPr>
        <p:spPr>
          <a:xfrm>
            <a:off x="609600" y="4431510"/>
            <a:ext cx="7924800" cy="685800"/>
          </a:xfrm>
        </p:spPr>
        <p:txBody>
          <a:bodyPr/>
          <a:lstStyle/>
          <a:p>
            <a:r>
              <a:rPr lang="en-US" dirty="0" smtClean="0"/>
              <a:t>Computer Networks</a:t>
            </a:r>
            <a:endParaRPr lang="en-US" dirty="0"/>
          </a:p>
        </p:txBody>
      </p:sp>
      <p:sp>
        <p:nvSpPr>
          <p:cNvPr id="14" name="Subtitle 2"/>
          <p:cNvSpPr>
            <a:spLocks noGrp="1"/>
          </p:cNvSpPr>
          <p:nvPr>
            <p:ph type="subTitle" idx="1"/>
          </p:nvPr>
        </p:nvSpPr>
        <p:spPr>
          <a:xfrm>
            <a:off x="762000" y="5300754"/>
            <a:ext cx="7620000" cy="1031078"/>
          </a:xfrm>
        </p:spPr>
        <p:txBody>
          <a:bodyPr/>
          <a:lstStyle/>
          <a:p>
            <a:r>
              <a:rPr lang="en-US" dirty="0" smtClean="0"/>
              <a:t>OSI model</a:t>
            </a:r>
            <a:r>
              <a:rPr lang="bg-BG" dirty="0" smtClean="0"/>
              <a:t>, </a:t>
            </a:r>
            <a:r>
              <a:rPr lang="en-US" dirty="0" smtClean="0"/>
              <a:t>network models</a:t>
            </a:r>
            <a:r>
              <a:rPr lang="bg-BG" dirty="0" smtClean="0"/>
              <a:t>, </a:t>
            </a:r>
            <a:r>
              <a:rPr lang="en-US" dirty="0" smtClean="0"/>
              <a:t>protocols</a:t>
            </a:r>
            <a:r>
              <a:rPr lang="bg-BG" dirty="0" smtClean="0"/>
              <a:t>, </a:t>
            </a:r>
            <a:r>
              <a:rPr lang="en-US" dirty="0" smtClean="0"/>
              <a:t>standards</a:t>
            </a:r>
            <a:r>
              <a:rPr lang="bg-BG" dirty="0" smtClean="0"/>
              <a:t>, </a:t>
            </a:r>
            <a:r>
              <a:rPr lang="en-US" dirty="0" smtClean="0"/>
              <a:t>hardware devices</a:t>
            </a:r>
            <a:endParaRPr lang="en-US" dirty="0"/>
          </a:p>
        </p:txBody>
      </p:sp>
      <p:pic>
        <p:nvPicPr>
          <p:cNvPr id="15" name="Picture 2" descr="http://supportpc.eu/wp-content/uploads/2010/08/network-security-new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14400" y="1295400"/>
            <a:ext cx="4712142" cy="2905124"/>
          </a:xfrm>
          <a:prstGeom prst="roundRect">
            <a:avLst>
              <a:gd name="adj" fmla="val 4358"/>
            </a:avLst>
          </a:prstGeom>
          <a:noFill/>
          <a:ln>
            <a:solidFill>
              <a:schemeClr val="accent5">
                <a:lumMod val="75000"/>
              </a:schemeClr>
            </a:solidFill>
          </a:ln>
          <a:extLst>
            <a:ext uri="{909E8E84-426E-40DD-AFC4-6F175D3DCCD1}">
              <a14:hiddenFill xmlns:a14="http://schemas.microsoft.com/office/drawing/2010/main">
                <a:solidFill>
                  <a:srgbClr val="FFFFFF"/>
                </a:solidFill>
              </a14:hiddenFill>
            </a:ext>
          </a:extLst>
        </p:spPr>
      </p:pic>
      <p:pic>
        <p:nvPicPr>
          <p:cNvPr id="19" name="Picture 4" descr="http://theochem.org/~andreas/images/network.jpg"/>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5715000" y="1295400"/>
            <a:ext cx="2521622" cy="2905124"/>
          </a:xfrm>
          <a:prstGeom prst="roundRect">
            <a:avLst>
              <a:gd name="adj" fmla="val 4358"/>
            </a:avLst>
          </a:prstGeom>
          <a:noFill/>
          <a:ln>
            <a:solidFill>
              <a:schemeClr val="accent5">
                <a:lumMod val="75000"/>
              </a:schemeClr>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823422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Question 15</a:t>
            </a:r>
            <a:endParaRPr lang="en-US" sz="3600" dirty="0"/>
          </a:p>
        </p:txBody>
      </p:sp>
      <p:sp>
        <p:nvSpPr>
          <p:cNvPr id="3" name="Content Placeholder 2"/>
          <p:cNvSpPr>
            <a:spLocks noGrp="1"/>
          </p:cNvSpPr>
          <p:nvPr>
            <p:ph idx="1"/>
          </p:nvPr>
        </p:nvSpPr>
        <p:spPr>
          <a:xfrm>
            <a:off x="228600" y="1295400"/>
            <a:ext cx="8915400" cy="5791200"/>
          </a:xfrm>
        </p:spPr>
        <p:txBody>
          <a:bodyPr/>
          <a:lstStyle/>
          <a:p>
            <a:pPr lvl="0"/>
            <a:r>
              <a:rPr lang="en-US" sz="2400" dirty="0" smtClean="0">
                <a:effectLst/>
              </a:rPr>
              <a:t>Which of the following protocols is a part of the Application Layer of </a:t>
            </a:r>
            <a:r>
              <a:rPr lang="bg-BG" sz="2400" dirty="0" smtClean="0">
                <a:effectLst/>
              </a:rPr>
              <a:t> </a:t>
            </a:r>
            <a:r>
              <a:rPr lang="en-US" sz="2400" dirty="0" smtClean="0">
                <a:effectLst/>
              </a:rPr>
              <a:t>the TCP/IP model</a:t>
            </a:r>
            <a:r>
              <a:rPr lang="bg-BG" sz="2400" dirty="0" smtClean="0">
                <a:effectLst/>
              </a:rPr>
              <a:t>?</a:t>
            </a:r>
            <a:endParaRPr lang="en-US" sz="2400" dirty="0" smtClean="0">
              <a:effectLst/>
            </a:endParaRPr>
          </a:p>
          <a:p>
            <a:pPr marL="871538" lvl="1" indent="-514350">
              <a:buFont typeface="+mj-lt"/>
              <a:buAutoNum type="alphaLcParenR"/>
            </a:pPr>
            <a:r>
              <a:rPr lang="en-US" sz="2400" dirty="0" smtClean="0">
                <a:effectLst/>
              </a:rPr>
              <a:t>Telnet</a:t>
            </a:r>
          </a:p>
          <a:p>
            <a:pPr marL="871538" lvl="1" indent="-514350">
              <a:buFont typeface="+mj-lt"/>
              <a:buAutoNum type="alphaLcParenR"/>
            </a:pPr>
            <a:r>
              <a:rPr lang="en-US" sz="2400" dirty="0" smtClean="0">
                <a:effectLst/>
              </a:rPr>
              <a:t>TCP</a:t>
            </a:r>
          </a:p>
          <a:p>
            <a:pPr marL="871538" lvl="1" indent="-514350">
              <a:buFont typeface="+mj-lt"/>
              <a:buAutoNum type="alphaLcParenR"/>
            </a:pPr>
            <a:r>
              <a:rPr lang="en-US" sz="2400" dirty="0" smtClean="0">
                <a:effectLst/>
              </a:rPr>
              <a:t>IPv4</a:t>
            </a:r>
          </a:p>
          <a:p>
            <a:pPr marL="871538" lvl="1" indent="-514350">
              <a:buFont typeface="+mj-lt"/>
              <a:buAutoNum type="alphaLcParenR"/>
            </a:pPr>
            <a:r>
              <a:rPr lang="en-US" sz="2400" dirty="0" smtClean="0">
                <a:effectLst/>
              </a:rPr>
              <a:t>IPv6</a:t>
            </a:r>
          </a:p>
          <a:p>
            <a:pPr marL="871538" lvl="1" indent="-514350">
              <a:buFont typeface="+mj-lt"/>
              <a:buAutoNum type="alphaLcParenR"/>
            </a:pPr>
            <a:r>
              <a:rPr lang="en-US" sz="2400" dirty="0" smtClean="0">
                <a:effectLst/>
              </a:rPr>
              <a:t>All of the above</a:t>
            </a:r>
            <a:endParaRPr lang="bg-BG" sz="2400" dirty="0" smtClean="0">
              <a:effectLst/>
            </a:endParaRP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45</a:t>
            </a:fld>
            <a:endParaRPr lang="en-US" dirty="0"/>
          </a:p>
        </p:txBody>
      </p:sp>
      <p:sp>
        <p:nvSpPr>
          <p:cNvPr id="5" name="Oval 4"/>
          <p:cNvSpPr/>
          <p:nvPr/>
        </p:nvSpPr>
        <p:spPr>
          <a:xfrm>
            <a:off x="457200" y="2133600"/>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pic>
        <p:nvPicPr>
          <p:cNvPr id="4098" name="Picture 2" descr="C:\Users\denis\Desktop\Windows-7-Network-Connection-Ico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53200" y="4800600"/>
            <a:ext cx="1457325" cy="1333500"/>
          </a:xfrm>
          <a:prstGeom prst="rect">
            <a:avLst/>
          </a:prstGeom>
          <a:noFill/>
          <a:effectLst>
            <a:glow rad="673100">
              <a:schemeClr val="bg1">
                <a:alpha val="22000"/>
              </a:schemeClr>
            </a:glow>
            <a:softEdge rad="762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8888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Answer 15</a:t>
            </a:r>
            <a:endParaRPr lang="en-US" sz="3600" dirty="0"/>
          </a:p>
        </p:txBody>
      </p:sp>
      <p:sp>
        <p:nvSpPr>
          <p:cNvPr id="3" name="Content Placeholder 2"/>
          <p:cNvSpPr>
            <a:spLocks noGrp="1"/>
          </p:cNvSpPr>
          <p:nvPr>
            <p:ph idx="1"/>
          </p:nvPr>
        </p:nvSpPr>
        <p:spPr>
          <a:xfrm>
            <a:off x="381000" y="1371600"/>
            <a:ext cx="8763000" cy="5791200"/>
          </a:xfrm>
        </p:spPr>
        <p:txBody>
          <a:bodyPr/>
          <a:lstStyle/>
          <a:p>
            <a:pPr>
              <a:spcBef>
                <a:spcPts val="0"/>
              </a:spcBef>
            </a:pPr>
            <a:r>
              <a:rPr lang="en-US" sz="2400" dirty="0"/>
              <a:t>Telnet is a network protocol used on the Internet or local area networks to provide a bidirectional interactive text-oriented communication facility using a virtual terminal connection. User data is interspersed in-band with Telnet control information in an 8-bit byte oriented data connection over the Transmission Control Protocol (TCP). </a:t>
            </a:r>
            <a:endParaRPr lang="en-US" sz="2400" dirty="0" smtClean="0"/>
          </a:p>
          <a:p>
            <a:pPr>
              <a:spcBef>
                <a:spcPts val="0"/>
              </a:spcBef>
            </a:pPr>
            <a:endParaRPr lang="en-US" sz="2400" dirty="0" smtClean="0">
              <a:effectLst/>
            </a:endParaRPr>
          </a:p>
          <a:p>
            <a:pPr>
              <a:spcBef>
                <a:spcPts val="0"/>
              </a:spcBef>
            </a:pPr>
            <a:r>
              <a:rPr lang="en-US" sz="2400" dirty="0" smtClean="0">
                <a:effectLst/>
              </a:rPr>
              <a:t>Sources</a:t>
            </a:r>
            <a:r>
              <a:rPr lang="bg-BG" sz="2400" dirty="0" smtClean="0">
                <a:effectLst/>
              </a:rPr>
              <a:t>:</a:t>
            </a:r>
            <a:endParaRPr lang="en-US" sz="2400" dirty="0" smtClean="0">
              <a:effectLst/>
            </a:endParaRPr>
          </a:p>
          <a:p>
            <a:pPr>
              <a:spcBef>
                <a:spcPts val="0"/>
              </a:spcBef>
            </a:pPr>
            <a:r>
              <a:rPr lang="en-US" sz="2400" dirty="0">
                <a:effectLst/>
                <a:hlinkClick r:id="rId2"/>
              </a:rPr>
              <a:t>http://en.wikipedia.org/wiki/Internet_protocol_suite</a:t>
            </a:r>
            <a:endParaRPr lang="en-US" sz="2400" dirty="0" smtClean="0">
              <a:effectLst/>
            </a:endParaRP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46</a:t>
            </a:fld>
            <a:endParaRPr lang="en-US" dirty="0"/>
          </a:p>
        </p:txBody>
      </p:sp>
    </p:spTree>
    <p:extLst>
      <p:ext uri="{BB962C8B-B14F-4D97-AF65-F5344CB8AC3E}">
        <p14:creationId xmlns:p14="http://schemas.microsoft.com/office/powerpoint/2010/main" val="92507190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ctrTitle"/>
          </p:nvPr>
        </p:nvSpPr>
        <p:spPr>
          <a:xfrm>
            <a:off x="609600" y="4603045"/>
            <a:ext cx="7924800" cy="685800"/>
          </a:xfrm>
        </p:spPr>
        <p:txBody>
          <a:bodyPr/>
          <a:lstStyle/>
          <a:p>
            <a:r>
              <a:rPr lang="en-US" dirty="0" smtClean="0"/>
              <a:t>Structure of Internet</a:t>
            </a:r>
            <a:endParaRPr lang="en-US" dirty="0"/>
          </a:p>
        </p:txBody>
      </p:sp>
      <p:sp>
        <p:nvSpPr>
          <p:cNvPr id="9" name="Subtitle 2"/>
          <p:cNvSpPr>
            <a:spLocks noGrp="1"/>
          </p:cNvSpPr>
          <p:nvPr>
            <p:ph type="subTitle" idx="1"/>
          </p:nvPr>
        </p:nvSpPr>
        <p:spPr>
          <a:xfrm>
            <a:off x="609600" y="5410200"/>
            <a:ext cx="7924800" cy="1026320"/>
          </a:xfrm>
        </p:spPr>
        <p:txBody>
          <a:bodyPr/>
          <a:lstStyle/>
          <a:p>
            <a:r>
              <a:rPr lang="en-US" dirty="0" smtClean="0"/>
              <a:t>Internet</a:t>
            </a:r>
            <a:r>
              <a:rPr lang="ru-RU" dirty="0" smtClean="0"/>
              <a:t>, </a:t>
            </a:r>
            <a:r>
              <a:rPr lang="en-US" dirty="0" smtClean="0"/>
              <a:t>protocols</a:t>
            </a:r>
            <a:r>
              <a:rPr lang="ru-RU" dirty="0" smtClean="0"/>
              <a:t>, </a:t>
            </a:r>
            <a:r>
              <a:rPr lang="en-US" dirty="0" smtClean="0"/>
              <a:t>services</a:t>
            </a:r>
            <a:r>
              <a:rPr lang="ru-RU" dirty="0" smtClean="0"/>
              <a:t>, </a:t>
            </a:r>
            <a:r>
              <a:rPr lang="ru-RU" dirty="0"/>
              <a:t>WWW, HTTP, </a:t>
            </a:r>
            <a:r>
              <a:rPr lang="en-US" dirty="0" smtClean="0"/>
              <a:t>FTP, </a:t>
            </a:r>
            <a:r>
              <a:rPr lang="ru-RU" dirty="0" smtClean="0"/>
              <a:t>SMTP</a:t>
            </a:r>
            <a:r>
              <a:rPr lang="en-US" dirty="0" smtClean="0"/>
              <a:t>, POP3, IMAP, WebDAV</a:t>
            </a:r>
            <a:r>
              <a:rPr lang="ru-RU" dirty="0" smtClean="0"/>
              <a:t>,</a:t>
            </a:r>
            <a:r>
              <a:rPr lang="en-US" dirty="0" smtClean="0"/>
              <a:t> IP, DNS, …</a:t>
            </a:r>
            <a:endParaRPr lang="ru-RU" dirty="0"/>
          </a:p>
        </p:txBody>
      </p:sp>
      <p:pic>
        <p:nvPicPr>
          <p:cNvPr id="10" name="Picture 2" descr="http://www.moderno.info/wp-content/uploads/2009/04/internet-network.jpg"/>
          <p:cNvPicPr>
            <a:picLocks noChangeAspect="1" noChangeArrowheads="1"/>
          </p:cNvPicPr>
          <p:nvPr/>
        </p:nvPicPr>
        <p:blipFill>
          <a:blip r:embed="rId2" cstate="print">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rot="21428012">
            <a:off x="603602" y="1110739"/>
            <a:ext cx="3200400" cy="2928366"/>
          </a:xfrm>
          <a:prstGeom prst="roundRect">
            <a:avLst>
              <a:gd name="adj" fmla="val 3174"/>
            </a:avLst>
          </a:prstGeom>
          <a:noFill/>
          <a:ln>
            <a:solidFill>
              <a:schemeClr val="tx2">
                <a:lumMod val="40000"/>
                <a:lumOff val="60000"/>
                <a:alpha val="50000"/>
              </a:schemeClr>
            </a:solidFill>
          </a:ln>
          <a:extLst>
            <a:ext uri="{909E8E84-426E-40DD-AFC4-6F175D3DCCD1}">
              <a14:hiddenFill xmlns:a14="http://schemas.microsoft.com/office/drawing/2010/main">
                <a:solidFill>
                  <a:srgbClr val="FFFFFF"/>
                </a:solidFill>
              </a14:hiddenFill>
            </a:ext>
          </a:extLst>
        </p:spPr>
      </p:pic>
      <p:pic>
        <p:nvPicPr>
          <p:cNvPr id="11" name="Picture 8" descr="http://blogs.ec.europa.eu/neelie-kroes/files/internet-of-things1.jpg"/>
          <p:cNvPicPr>
            <a:picLocks noChangeAspect="1" noChangeArrowheads="1"/>
          </p:cNvPicPr>
          <p:nvPr/>
        </p:nvPicPr>
        <p:blipFill>
          <a:blip r:embed="rId3" cstate="print">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rot="153387">
            <a:off x="4951615" y="1110739"/>
            <a:ext cx="3582098" cy="2928366"/>
          </a:xfrm>
          <a:prstGeom prst="roundRect">
            <a:avLst>
              <a:gd name="adj" fmla="val 3174"/>
            </a:avLst>
          </a:prstGeom>
          <a:noFill/>
          <a:ln>
            <a:solidFill>
              <a:schemeClr val="tx2">
                <a:lumMod val="40000"/>
                <a:lumOff val="60000"/>
                <a:alpha val="50000"/>
              </a:schemeClr>
            </a:solidFill>
          </a:ln>
          <a:extLst>
            <a:ext uri="{909E8E84-426E-40DD-AFC4-6F175D3DCCD1}">
              <a14:hiddenFill xmlns:a14="http://schemas.microsoft.com/office/drawing/2010/main">
                <a:solidFill>
                  <a:srgbClr val="FFFFFF"/>
                </a:solidFill>
              </a14:hiddenFill>
            </a:ext>
          </a:extLst>
        </p:spPr>
      </p:pic>
      <p:pic>
        <p:nvPicPr>
          <p:cNvPr id="12" name="Picture 4" descr="http://t2.gstatic.com/images?q=tbn:uhIC_U9BjeZ7SM:http://www.theredwoodmotel.com/images/internet.jpg&amp;t=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64113" y="2689124"/>
            <a:ext cx="2009776" cy="1580812"/>
          </a:xfrm>
          <a:prstGeom prst="roundRect">
            <a:avLst>
              <a:gd name="adj" fmla="val 6669"/>
            </a:avLst>
          </a:prstGeom>
          <a:noFill/>
          <a:ln>
            <a:solidFill>
              <a:schemeClr val="accent4">
                <a:lumMod val="75000"/>
                <a:alpha val="50000"/>
              </a:schemeClr>
            </a:solidFill>
          </a:ln>
          <a:extLst>
            <a:ext uri="{909E8E84-426E-40DD-AFC4-6F175D3DCCD1}">
              <a14:hiddenFill xmlns:a14="http://schemas.microsoft.com/office/drawing/2010/main">
                <a:solidFill>
                  <a:srgbClr val="FFFFFF"/>
                </a:solidFill>
              </a14:hiddenFill>
            </a:ext>
          </a:extLst>
        </p:spPr>
      </p:pic>
      <p:pic>
        <p:nvPicPr>
          <p:cNvPr id="16" name="Picture 6" descr="http://www.clarkeinternetmarketing.com/internet-marketing.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455457" y="533400"/>
            <a:ext cx="2227088" cy="1755336"/>
          </a:xfrm>
          <a:prstGeom prst="roundRect">
            <a:avLst>
              <a:gd name="adj" fmla="val 6669"/>
            </a:avLst>
          </a:prstGeom>
          <a:noFill/>
          <a:ln>
            <a:solidFill>
              <a:schemeClr val="accent4">
                <a:lumMod val="75000"/>
              </a:schemeClr>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9750946"/>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Question 16</a:t>
            </a:r>
            <a:endParaRPr lang="en-US" sz="3600" dirty="0"/>
          </a:p>
        </p:txBody>
      </p:sp>
      <p:sp>
        <p:nvSpPr>
          <p:cNvPr id="3" name="Content Placeholder 2"/>
          <p:cNvSpPr>
            <a:spLocks noGrp="1"/>
          </p:cNvSpPr>
          <p:nvPr>
            <p:ph idx="1"/>
          </p:nvPr>
        </p:nvSpPr>
        <p:spPr>
          <a:xfrm>
            <a:off x="228600" y="1447800"/>
            <a:ext cx="8686800" cy="5791200"/>
          </a:xfrm>
        </p:spPr>
        <p:txBody>
          <a:bodyPr/>
          <a:lstStyle/>
          <a:p>
            <a:pPr lvl="0"/>
            <a:r>
              <a:rPr lang="en-US" sz="2400" dirty="0" smtClean="0"/>
              <a:t>Which of the following is a Wi-Fi encryption standard</a:t>
            </a:r>
            <a:r>
              <a:rPr lang="bg-BG" sz="2400" dirty="0" smtClean="0"/>
              <a:t>?</a:t>
            </a:r>
            <a:endParaRPr lang="en-CA" sz="2400" dirty="0" smtClean="0"/>
          </a:p>
          <a:p>
            <a:pPr marL="871538" lvl="1" indent="-514350">
              <a:buFont typeface="+mj-lt"/>
              <a:buAutoNum type="alphaLcParenR"/>
            </a:pPr>
            <a:r>
              <a:rPr lang="bg-BG" sz="2400" dirty="0" smtClean="0"/>
              <a:t>WE</a:t>
            </a:r>
            <a:r>
              <a:rPr lang="en-US" sz="2400" dirty="0" smtClean="0"/>
              <a:t>D</a:t>
            </a:r>
            <a:endParaRPr lang="bg-BG" sz="2400" dirty="0" smtClean="0"/>
          </a:p>
          <a:p>
            <a:pPr marL="871538" lvl="1" indent="-514350">
              <a:buFont typeface="+mj-lt"/>
              <a:buAutoNum type="alphaLcParenR"/>
            </a:pPr>
            <a:r>
              <a:rPr lang="bg-BG" sz="2400" dirty="0" smtClean="0"/>
              <a:t>WEB</a:t>
            </a:r>
            <a:endParaRPr lang="en-CA" sz="2400" dirty="0" smtClean="0"/>
          </a:p>
          <a:p>
            <a:pPr marL="871538" lvl="1" indent="-514350">
              <a:buFont typeface="+mj-lt"/>
              <a:buAutoNum type="alphaLcParenR"/>
            </a:pPr>
            <a:r>
              <a:rPr lang="bg-BG" sz="2400" dirty="0" smtClean="0"/>
              <a:t>WE</a:t>
            </a:r>
            <a:r>
              <a:rPr lang="en-US" sz="2400" dirty="0" smtClean="0"/>
              <a:t>P</a:t>
            </a:r>
            <a:endParaRPr lang="en-CA" sz="2400" dirty="0" smtClean="0"/>
          </a:p>
          <a:p>
            <a:pPr marL="871538" lvl="1" indent="-514350">
              <a:buFont typeface="+mj-lt"/>
              <a:buAutoNum type="alphaLcParenR"/>
            </a:pPr>
            <a:r>
              <a:rPr lang="bg-BG" sz="2400" dirty="0" smtClean="0"/>
              <a:t>WEL</a:t>
            </a:r>
            <a:endParaRPr lang="en-US" sz="2400" dirty="0" smtClean="0"/>
          </a:p>
          <a:p>
            <a:pPr marL="871538" lvl="1" indent="-514350">
              <a:buFont typeface="+mj-lt"/>
              <a:buAutoNum type="alphaLcParenR"/>
            </a:pPr>
            <a:r>
              <a:rPr lang="en-US" sz="2400" dirty="0" smtClean="0"/>
              <a:t>None of the above</a:t>
            </a:r>
            <a:endParaRPr lang="en-CA" sz="2400" dirty="0" smtClean="0"/>
          </a:p>
          <a:p>
            <a:pPr marL="871538" lvl="1" indent="-514350">
              <a:buNone/>
            </a:pPr>
            <a:endParaRPr lang="bg-BG"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48</a:t>
            </a:fld>
            <a:endParaRPr lang="en-US" dirty="0"/>
          </a:p>
        </p:txBody>
      </p:sp>
      <p:sp>
        <p:nvSpPr>
          <p:cNvPr id="5" name="Oval 4"/>
          <p:cNvSpPr/>
          <p:nvPr/>
        </p:nvSpPr>
        <p:spPr>
          <a:xfrm>
            <a:off x="457200" y="3048000"/>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pic>
        <p:nvPicPr>
          <p:cNvPr id="7" name="Picture 6" descr="wifi1.png"/>
          <p:cNvPicPr>
            <a:picLocks noChangeAspect="1"/>
          </p:cNvPicPr>
          <p:nvPr/>
        </p:nvPicPr>
        <p:blipFill>
          <a:blip r:embed="rId2" cstate="print">
            <a:extLst>
              <a:ext uri="{BEBA8EAE-BF5A-486C-A8C5-ECC9F3942E4B}">
                <a14:imgProps xmlns:a14="http://schemas.microsoft.com/office/drawing/2010/main">
                  <a14:imgLayer r:embed="rId3">
                    <a14:imgEffect>
                      <a14:sharpenSoften amount="-100000"/>
                    </a14:imgEffect>
                  </a14:imgLayer>
                </a14:imgProps>
              </a:ext>
            </a:extLst>
          </a:blip>
          <a:stretch>
            <a:fillRect/>
          </a:stretch>
        </p:blipFill>
        <p:spPr>
          <a:xfrm>
            <a:off x="4876800" y="2362200"/>
            <a:ext cx="2438400" cy="2438400"/>
          </a:xfrm>
          <a:prstGeom prst="rect">
            <a:avLst/>
          </a:prstGeom>
          <a:effectLst>
            <a:glow rad="228600">
              <a:schemeClr val="accent5">
                <a:satMod val="175000"/>
                <a:alpha val="40000"/>
              </a:schemeClr>
            </a:glow>
            <a:softEdge rad="0"/>
          </a:effectLst>
          <a:scene3d>
            <a:camera prst="orthographicFront"/>
            <a:lightRig rig="threePt" dir="t"/>
          </a:scene3d>
          <a:sp3d>
            <a:bevelT/>
          </a:sp3d>
        </p:spPr>
      </p:pic>
    </p:spTree>
    <p:extLst>
      <p:ext uri="{BB962C8B-B14F-4D97-AF65-F5344CB8AC3E}">
        <p14:creationId xmlns:p14="http://schemas.microsoft.com/office/powerpoint/2010/main" val="4214780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Answer 16</a:t>
            </a:r>
            <a:endParaRPr lang="en-US" sz="3600"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49</a:t>
            </a:fld>
            <a:endParaRPr lang="en-US" dirty="0"/>
          </a:p>
        </p:txBody>
      </p:sp>
      <p:sp>
        <p:nvSpPr>
          <p:cNvPr id="5" name="Content Placeholder 4"/>
          <p:cNvSpPr>
            <a:spLocks noGrp="1"/>
          </p:cNvSpPr>
          <p:nvPr>
            <p:ph idx="1"/>
          </p:nvPr>
        </p:nvSpPr>
        <p:spPr>
          <a:xfrm>
            <a:off x="228600" y="1295400"/>
            <a:ext cx="8686800" cy="5791200"/>
          </a:xfrm>
        </p:spPr>
        <p:txBody>
          <a:bodyPr/>
          <a:lstStyle/>
          <a:p>
            <a:pPr>
              <a:lnSpc>
                <a:spcPct val="100000"/>
              </a:lnSpc>
            </a:pPr>
            <a:r>
              <a:rPr lang="en-US" sz="2400" dirty="0"/>
              <a:t>Wired Equivalent Privacy (WEP) is a security algorithm for IEEE </a:t>
            </a:r>
            <a:r>
              <a:rPr lang="en-US" sz="2400" dirty="0" smtClean="0"/>
              <a:t>802.11</a:t>
            </a:r>
            <a:r>
              <a:rPr lang="en-US" sz="2400" dirty="0"/>
              <a:t> </a:t>
            </a:r>
            <a:r>
              <a:rPr lang="en-US" sz="2400" dirty="0" smtClean="0"/>
              <a:t>wireless </a:t>
            </a:r>
            <a:r>
              <a:rPr lang="en-US" sz="2400" dirty="0"/>
              <a:t>networks. Introduced as part of the original 802.11 standard ratified in September 1999, its intention was to provide data confidentiality comparable to that of a traditional wired </a:t>
            </a:r>
            <a:r>
              <a:rPr lang="en-US" sz="2400" dirty="0" smtClean="0"/>
              <a:t>network.</a:t>
            </a:r>
            <a:endParaRPr lang="en-US" sz="2400" dirty="0"/>
          </a:p>
          <a:p>
            <a:pPr>
              <a:lnSpc>
                <a:spcPct val="100000"/>
              </a:lnSpc>
            </a:pPr>
            <a:r>
              <a:rPr lang="en-US" sz="2400" dirty="0" smtClean="0"/>
              <a:t>Sources</a:t>
            </a:r>
            <a:r>
              <a:rPr lang="en-US" sz="2400" dirty="0"/>
              <a:t>: </a:t>
            </a:r>
            <a:r>
              <a:rPr lang="en-US" sz="2400" dirty="0">
                <a:hlinkClick r:id="rId2"/>
              </a:rPr>
              <a:t>http://</a:t>
            </a:r>
            <a:r>
              <a:rPr lang="en-US" sz="2400" dirty="0" smtClean="0">
                <a:hlinkClick r:id="rId2"/>
              </a:rPr>
              <a:t>en.wikipedia.org/wiki/Wired_Equivalent_Privacy</a:t>
            </a:r>
            <a:endParaRPr lang="en-US" sz="2400" dirty="0" smtClean="0"/>
          </a:p>
          <a:p>
            <a:pPr>
              <a:lnSpc>
                <a:spcPct val="100000"/>
              </a:lnSpc>
            </a:pPr>
            <a:r>
              <a:rPr lang="en-US" sz="2400" dirty="0">
                <a:hlinkClick r:id="rId3"/>
              </a:rPr>
              <a:t>http://en.wikipedia.org/wiki/Wireless_security</a:t>
            </a:r>
            <a:endParaRPr lang="en-US" sz="2400" dirty="0"/>
          </a:p>
        </p:txBody>
      </p:sp>
    </p:spTree>
    <p:extLst>
      <p:ext uri="{BB962C8B-B14F-4D97-AF65-F5344CB8AC3E}">
        <p14:creationId xmlns:p14="http://schemas.microsoft.com/office/powerpoint/2010/main" val="300759515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a:spLocks noGrp="1"/>
          </p:cNvSpPr>
          <p:nvPr>
            <p:ph type="ctrTitle"/>
          </p:nvPr>
        </p:nvSpPr>
        <p:spPr>
          <a:xfrm>
            <a:off x="609600" y="4876801"/>
            <a:ext cx="7924800" cy="685800"/>
          </a:xfrm>
        </p:spPr>
        <p:txBody>
          <a:bodyPr/>
          <a:lstStyle/>
          <a:p>
            <a:r>
              <a:rPr lang="en-US" dirty="0" smtClean="0"/>
              <a:t>Software Systems</a:t>
            </a:r>
            <a:endParaRPr lang="en-US" dirty="0"/>
          </a:p>
        </p:txBody>
      </p:sp>
      <p:sp>
        <p:nvSpPr>
          <p:cNvPr id="10" name="Subtitle 2"/>
          <p:cNvSpPr>
            <a:spLocks noGrp="1"/>
          </p:cNvSpPr>
          <p:nvPr>
            <p:ph type="subTitle" idx="1"/>
          </p:nvPr>
        </p:nvSpPr>
        <p:spPr>
          <a:xfrm>
            <a:off x="609600" y="5603080"/>
            <a:ext cx="7924800" cy="569120"/>
          </a:xfrm>
        </p:spPr>
        <p:txBody>
          <a:bodyPr/>
          <a:lstStyle/>
          <a:p>
            <a:r>
              <a:rPr lang="en-US" dirty="0" smtClean="0"/>
              <a:t>Computer Software</a:t>
            </a:r>
            <a:endParaRPr lang="en-US" dirty="0"/>
          </a:p>
        </p:txBody>
      </p:sp>
      <p:pic>
        <p:nvPicPr>
          <p:cNvPr id="11" name="Picture 2" descr="http://cache.boston.com/bonzai-fba/Third_Party_Photo/2008/02/20/1204132999_0916.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99216" y="1143000"/>
            <a:ext cx="4734984" cy="3309054"/>
          </a:xfrm>
          <a:prstGeom prst="roundRect">
            <a:avLst>
              <a:gd name="adj" fmla="val 2790"/>
            </a:avLst>
          </a:prstGeom>
          <a:noFill/>
          <a:ln>
            <a:solidFill>
              <a:schemeClr val="accent5">
                <a:lumMod val="75000"/>
              </a:schemeClr>
            </a:solidFill>
          </a:ln>
          <a:extLst>
            <a:ext uri="{909E8E84-426E-40DD-AFC4-6F175D3DCCD1}">
              <a14:hiddenFill xmlns:a14="http://schemas.microsoft.com/office/drawing/2010/main">
                <a:solidFill>
                  <a:srgbClr val="FFFFFF"/>
                </a:solidFill>
              </a14:hiddenFill>
            </a:ext>
          </a:extLst>
        </p:spPr>
      </p:pic>
      <p:pic>
        <p:nvPicPr>
          <p:cNvPr id="12" name="Picture 4" descr="http://ipwatchdog.com/images/computer-cdrom.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500506">
            <a:off x="788594" y="2860587"/>
            <a:ext cx="2080471" cy="1568796"/>
          </a:xfrm>
          <a:prstGeom prst="roundRect">
            <a:avLst>
              <a:gd name="adj" fmla="val 8437"/>
            </a:avLst>
          </a:prstGeom>
          <a:ln>
            <a:solidFill>
              <a:schemeClr val="accent5">
                <a:lumMod val="60000"/>
                <a:lumOff val="40000"/>
              </a:schemeClr>
            </a:solid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3" name="Picture 6" descr="http://www.corpusconnection.com/images/software_dev.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21263900">
            <a:off x="6139486" y="2922651"/>
            <a:ext cx="2090316" cy="1551032"/>
          </a:xfrm>
          <a:prstGeom prst="roundRect">
            <a:avLst>
              <a:gd name="adj" fmla="val 8437"/>
            </a:avLst>
          </a:prstGeom>
          <a:ln>
            <a:solidFill>
              <a:schemeClr val="accent5">
                <a:lumMod val="60000"/>
                <a:lumOff val="40000"/>
              </a:schemeClr>
            </a:solid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9736305"/>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http://lovechtoday.com/wp-content/uploads/2010/06/chat.jpg"/>
          <p:cNvPicPr>
            <a:picLocks noChangeAspect="1" noChangeArrowheads="1"/>
          </p:cNvPicPr>
          <p:nvPr/>
        </p:nvPicPr>
        <p:blipFill rotWithShape="1">
          <a:blip r:embed="rId2" cstate="screen">
            <a:extLst>
              <a:ext uri="{28A0092B-C50C-407E-A947-70E740481C1C}">
                <a14:useLocalDpi xmlns:a14="http://schemas.microsoft.com/office/drawing/2010/main" val="0"/>
              </a:ext>
            </a:extLst>
          </a:blip>
          <a:srcRect/>
          <a:stretch/>
        </p:blipFill>
        <p:spPr bwMode="auto">
          <a:xfrm rot="152396">
            <a:off x="3976856" y="3354764"/>
            <a:ext cx="1404454" cy="872582"/>
          </a:xfrm>
          <a:prstGeom prst="roundRect">
            <a:avLst>
              <a:gd name="adj" fmla="val 5937"/>
            </a:avLst>
          </a:prstGeom>
          <a:noFill/>
          <a:effectLst>
            <a:glow rad="101600">
              <a:schemeClr val="accent4">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14" name="Picture 10" descr="http://1.bp.blogspot.com/_ATrMk7tZ_Xk/SYGzx86iLhI/AAAAAAAAAaA/cexXgCffaLQ/s400/fring_003.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93283" y="4159260"/>
            <a:ext cx="1624004" cy="2165340"/>
          </a:xfrm>
          <a:prstGeom prst="rect">
            <a:avLst/>
          </a:prstGeom>
          <a:noFill/>
          <a:extLst>
            <a:ext uri="{909E8E84-426E-40DD-AFC4-6F175D3DCCD1}">
              <a14:hiddenFill xmlns:a14="http://schemas.microsoft.com/office/drawing/2010/main">
                <a:solidFill>
                  <a:srgbClr val="FFFFFF"/>
                </a:solidFill>
              </a14:hiddenFill>
            </a:ext>
          </a:extLst>
        </p:spPr>
      </p:pic>
      <p:sp>
        <p:nvSpPr>
          <p:cNvPr id="15" name="Title 1"/>
          <p:cNvSpPr>
            <a:spLocks noGrp="1"/>
          </p:cNvSpPr>
          <p:nvPr>
            <p:ph type="ctrTitle"/>
          </p:nvPr>
        </p:nvSpPr>
        <p:spPr>
          <a:xfrm>
            <a:off x="609600" y="1057638"/>
            <a:ext cx="7924800" cy="685800"/>
          </a:xfrm>
        </p:spPr>
        <p:txBody>
          <a:bodyPr/>
          <a:lstStyle/>
          <a:p>
            <a:r>
              <a:rPr lang="en-US" dirty="0" smtClean="0"/>
              <a:t>Digital Communication</a:t>
            </a:r>
            <a:endParaRPr lang="en-US" dirty="0"/>
          </a:p>
        </p:txBody>
      </p:sp>
      <p:sp>
        <p:nvSpPr>
          <p:cNvPr id="17" name="Subtitle 2"/>
          <p:cNvSpPr>
            <a:spLocks noGrp="1"/>
          </p:cNvSpPr>
          <p:nvPr>
            <p:ph type="subTitle" idx="1"/>
          </p:nvPr>
        </p:nvSpPr>
        <p:spPr>
          <a:xfrm>
            <a:off x="609600" y="1972038"/>
            <a:ext cx="7924800" cy="914400"/>
          </a:xfrm>
        </p:spPr>
        <p:txBody>
          <a:bodyPr/>
          <a:lstStyle/>
          <a:p>
            <a:r>
              <a:rPr lang="en-US" dirty="0" smtClean="0"/>
              <a:t>E-mail, Skype, ICQ, IRC, MSN Messenger, Yahoo Messenger, social networks</a:t>
            </a:r>
            <a:r>
              <a:rPr lang="bg-BG" dirty="0" smtClean="0"/>
              <a:t>,</a:t>
            </a:r>
            <a:r>
              <a:rPr lang="en-US" dirty="0" smtClean="0"/>
              <a:t> forums</a:t>
            </a:r>
            <a:r>
              <a:rPr lang="bg-BG" dirty="0" smtClean="0"/>
              <a:t>,</a:t>
            </a:r>
            <a:r>
              <a:rPr lang="en-US" dirty="0" smtClean="0"/>
              <a:t> …</a:t>
            </a:r>
            <a:endParaRPr lang="en-US" dirty="0"/>
          </a:p>
        </p:txBody>
      </p:sp>
      <p:grpSp>
        <p:nvGrpSpPr>
          <p:cNvPr id="18" name="Group 17"/>
          <p:cNvGrpSpPr/>
          <p:nvPr/>
        </p:nvGrpSpPr>
        <p:grpSpPr>
          <a:xfrm rot="180394">
            <a:off x="813307" y="3051066"/>
            <a:ext cx="3452190" cy="3061130"/>
            <a:chOff x="838200" y="2805288"/>
            <a:chExt cx="3539067" cy="3519312"/>
          </a:xfrm>
        </p:grpSpPr>
        <p:pic>
          <p:nvPicPr>
            <p:cNvPr id="19" name="Picture 2" descr="http://t3.gstatic.com/images?q=tbn:5n-ntiWWyI6t0M:http://i47.tinypic.com/1o4rjp.jpg&amp;t=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38200" y="3657600"/>
              <a:ext cx="3287538" cy="2667000"/>
            </a:xfrm>
            <a:prstGeom prst="roundRect">
              <a:avLst>
                <a:gd name="adj" fmla="val 6932"/>
              </a:avLst>
            </a:prstGeom>
            <a:noFill/>
            <a:extLst>
              <a:ext uri="{909E8E84-426E-40DD-AFC4-6F175D3DCCD1}">
                <a14:hiddenFill xmlns:a14="http://schemas.microsoft.com/office/drawing/2010/main">
                  <a:solidFill>
                    <a:srgbClr val="FFFFFF"/>
                  </a:solidFill>
                </a14:hiddenFill>
              </a:ext>
            </a:extLst>
          </p:spPr>
        </p:pic>
        <p:pic>
          <p:nvPicPr>
            <p:cNvPr id="20" name="Picture 4" descr="http://xraycrossx.files.wordpress.com/2009/04/windows-live-messenger-2009.png?w=400&amp;h=400"/>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167467" y="2805288"/>
              <a:ext cx="2209800" cy="1752600"/>
            </a:xfrm>
            <a:prstGeom prst="rect">
              <a:avLst/>
            </a:prstGeom>
            <a:noFill/>
            <a:extLst>
              <a:ext uri="{909E8E84-426E-40DD-AFC4-6F175D3DCCD1}">
                <a14:hiddenFill xmlns:a14="http://schemas.microsoft.com/office/drawing/2010/main">
                  <a:solidFill>
                    <a:srgbClr val="FFFFFF"/>
                  </a:solidFill>
                </a14:hiddenFill>
              </a:ext>
            </a:extLst>
          </p:spPr>
        </p:pic>
      </p:grpSp>
      <p:pic>
        <p:nvPicPr>
          <p:cNvPr id="21" name="Picture 6" descr="http://t3.gstatic.com/images?q=tbn:55pvRVJ05X0-1M:http://i5.photobucket.com/albums/y160/Focke_Wulf-190/InstanM.jpg&amp;t=1"/>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rot="21388151">
            <a:off x="5172936" y="3829858"/>
            <a:ext cx="3053731" cy="2287352"/>
          </a:xfrm>
          <a:prstGeom prst="roundRect">
            <a:avLst>
              <a:gd name="adj" fmla="val 10558"/>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88576"/>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 17</a:t>
            </a:r>
            <a:endParaRPr lang="en-US" dirty="0"/>
          </a:p>
        </p:txBody>
      </p:sp>
      <p:sp>
        <p:nvSpPr>
          <p:cNvPr id="3" name="Content Placeholder 2"/>
          <p:cNvSpPr>
            <a:spLocks noGrp="1"/>
          </p:cNvSpPr>
          <p:nvPr>
            <p:ph idx="1"/>
          </p:nvPr>
        </p:nvSpPr>
        <p:spPr>
          <a:xfrm>
            <a:off x="152400" y="1066800"/>
            <a:ext cx="8686800" cy="5638800"/>
          </a:xfrm>
        </p:spPr>
        <p:txBody>
          <a:bodyPr/>
          <a:lstStyle/>
          <a:p>
            <a:r>
              <a:rPr lang="en-US" sz="2400" dirty="0" smtClean="0"/>
              <a:t>Which of the following is NOT considered to be among the disadvantages of </a:t>
            </a:r>
            <a:r>
              <a:rPr lang="ru-RU" sz="2400" dirty="0" smtClean="0"/>
              <a:t> VoIP (Voice over Internet Protocol) </a:t>
            </a:r>
            <a:r>
              <a:rPr lang="en-US" sz="2400" dirty="0" smtClean="0"/>
              <a:t>technology</a:t>
            </a:r>
            <a:r>
              <a:rPr lang="ru-RU" sz="2400" dirty="0" smtClean="0"/>
              <a:t>?</a:t>
            </a:r>
          </a:p>
          <a:p>
            <a:pPr marL="0" indent="0">
              <a:buNone/>
            </a:pPr>
            <a:endParaRPr lang="bg-BG" dirty="0" smtClean="0"/>
          </a:p>
          <a:p>
            <a:pPr marL="0" indent="0">
              <a:buNone/>
            </a:pPr>
            <a:endParaRPr lang="bg-BG" dirty="0" smtClean="0"/>
          </a:p>
          <a:p>
            <a:pPr marL="0" indent="0">
              <a:buNone/>
            </a:pPr>
            <a:endParaRPr lang="bg-BG"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51</a:t>
            </a:fld>
            <a:endParaRPr lang="en-US" dirty="0"/>
          </a:p>
        </p:txBody>
      </p:sp>
      <p:sp>
        <p:nvSpPr>
          <p:cNvPr id="7" name="Oval 6"/>
          <p:cNvSpPr/>
          <p:nvPr/>
        </p:nvSpPr>
        <p:spPr>
          <a:xfrm>
            <a:off x="381000" y="5562600"/>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8" name="Rectangle 7"/>
          <p:cNvSpPr/>
          <p:nvPr/>
        </p:nvSpPr>
        <p:spPr>
          <a:xfrm>
            <a:off x="533400" y="1828800"/>
            <a:ext cx="7460922" cy="5575885"/>
          </a:xfrm>
          <a:prstGeom prst="rect">
            <a:avLst/>
          </a:prstGeom>
        </p:spPr>
        <p:txBody>
          <a:bodyPr wrap="square">
            <a:spAutoFit/>
          </a:bodyPr>
          <a:lstStyle/>
          <a:p>
            <a:endParaRPr lang="ru-RU" sz="2800" b="1" dirty="0" smtClean="0"/>
          </a:p>
          <a:p>
            <a:pPr marL="414338" indent="-514350">
              <a:lnSpc>
                <a:spcPts val="3800"/>
              </a:lnSpc>
              <a:spcBef>
                <a:spcPts val="600"/>
              </a:spcBef>
              <a:spcAft>
                <a:spcPts val="600"/>
              </a:spcAft>
              <a:buClr>
                <a:srgbClr val="8FD600"/>
              </a:buClr>
              <a:buFont typeface="+mj-lt"/>
              <a:buAutoNum type="alphaLcParenR"/>
            </a:pPr>
            <a:r>
              <a:rPr lang="en-US" sz="2400" b="1" dirty="0" smtClean="0"/>
              <a:t>Regular package loss</a:t>
            </a:r>
          </a:p>
          <a:p>
            <a:pPr marL="414338" indent="-514350">
              <a:lnSpc>
                <a:spcPts val="3800"/>
              </a:lnSpc>
              <a:spcBef>
                <a:spcPts val="600"/>
              </a:spcBef>
              <a:spcAft>
                <a:spcPts val="600"/>
              </a:spcAft>
              <a:buClr>
                <a:srgbClr val="8FD600"/>
              </a:buClr>
              <a:buFont typeface="+mj-lt"/>
              <a:buAutoNum type="alphaLcParenR"/>
            </a:pPr>
            <a:r>
              <a:rPr lang="en-US" sz="2400" b="1" dirty="0" smtClean="0"/>
              <a:t>Slow package delivery</a:t>
            </a:r>
            <a:endParaRPr lang="en-US" sz="2400" b="1" dirty="0" smtClean="0">
              <a:solidFill>
                <a:srgbClr val="CCFF66">
                  <a:lumMod val="40000"/>
                  <a:lumOff val="60000"/>
                </a:srgbClr>
              </a:solidFill>
              <a:effectLst>
                <a:outerShdw blurRad="38100" dist="38100" dir="2700000" algn="tl">
                  <a:srgbClr val="000000">
                    <a:alpha val="43137"/>
                  </a:srgbClr>
                </a:outerShdw>
              </a:effectLst>
              <a:latin typeface="Corbel"/>
            </a:endParaRPr>
          </a:p>
          <a:p>
            <a:pPr marL="414338" indent="-514350">
              <a:lnSpc>
                <a:spcPts val="3800"/>
              </a:lnSpc>
              <a:spcBef>
                <a:spcPts val="600"/>
              </a:spcBef>
              <a:spcAft>
                <a:spcPts val="600"/>
              </a:spcAft>
              <a:buClr>
                <a:srgbClr val="8FD600"/>
              </a:buClr>
              <a:buFont typeface="+mj-lt"/>
              <a:buAutoNum type="alphaLcParenR"/>
            </a:pPr>
            <a:r>
              <a:rPr lang="en-US" sz="2400" b="1" dirty="0" smtClean="0"/>
              <a:t>Echo</a:t>
            </a:r>
          </a:p>
          <a:p>
            <a:pPr marL="414338" indent="-514350">
              <a:lnSpc>
                <a:spcPts val="3800"/>
              </a:lnSpc>
              <a:spcBef>
                <a:spcPts val="600"/>
              </a:spcBef>
              <a:spcAft>
                <a:spcPts val="600"/>
              </a:spcAft>
              <a:buClr>
                <a:srgbClr val="8FD600"/>
              </a:buClr>
              <a:buFont typeface="+mj-lt"/>
              <a:buAutoNum type="alphaLcParenR"/>
            </a:pPr>
            <a:r>
              <a:rPr lang="en-US" sz="2400" b="1" dirty="0" smtClean="0"/>
              <a:t>Signal interference</a:t>
            </a:r>
          </a:p>
          <a:p>
            <a:pPr marL="414338" indent="-514350">
              <a:lnSpc>
                <a:spcPts val="3800"/>
              </a:lnSpc>
              <a:spcBef>
                <a:spcPts val="600"/>
              </a:spcBef>
              <a:spcAft>
                <a:spcPts val="600"/>
              </a:spcAft>
              <a:buClr>
                <a:srgbClr val="8FD600"/>
              </a:buClr>
              <a:buFont typeface="+mj-lt"/>
              <a:buAutoNum type="alphaLcParenR"/>
            </a:pPr>
            <a:r>
              <a:rPr lang="en-US" sz="2400" b="1" dirty="0" smtClean="0"/>
              <a:t>Network clogging</a:t>
            </a:r>
          </a:p>
          <a:p>
            <a:pPr marL="414338" indent="-514350">
              <a:lnSpc>
                <a:spcPts val="3800"/>
              </a:lnSpc>
              <a:spcBef>
                <a:spcPts val="600"/>
              </a:spcBef>
              <a:spcAft>
                <a:spcPts val="600"/>
              </a:spcAft>
              <a:buClr>
                <a:srgbClr val="8FD600"/>
              </a:buClr>
              <a:buFont typeface="+mj-lt"/>
              <a:buAutoNum type="alphaLcParenR"/>
            </a:pPr>
            <a:r>
              <a:rPr lang="en-US" sz="2400" b="1" dirty="0" smtClean="0"/>
              <a:t>More expensive than a regular phone call</a:t>
            </a:r>
            <a:endParaRPr lang="ru-RU" sz="2400" b="1" dirty="0" smtClean="0"/>
          </a:p>
          <a:p>
            <a:pPr marL="414338" indent="-514350">
              <a:lnSpc>
                <a:spcPts val="3800"/>
              </a:lnSpc>
              <a:spcBef>
                <a:spcPts val="600"/>
              </a:spcBef>
              <a:spcAft>
                <a:spcPts val="600"/>
              </a:spcAft>
              <a:buClr>
                <a:srgbClr val="8FD600"/>
              </a:buClr>
              <a:buFont typeface="+mj-lt"/>
              <a:buAutoNum type="alphaLcParenR"/>
            </a:pPr>
            <a:endParaRPr lang="en-US" sz="2800" b="1" dirty="0" smtClean="0">
              <a:solidFill>
                <a:srgbClr val="CCFF66">
                  <a:lumMod val="40000"/>
                  <a:lumOff val="60000"/>
                </a:srgbClr>
              </a:solidFill>
              <a:effectLst>
                <a:outerShdw blurRad="38100" dist="38100" dir="2700000" algn="tl">
                  <a:srgbClr val="000000">
                    <a:alpha val="43137"/>
                  </a:srgbClr>
                </a:outerShdw>
              </a:effectLst>
              <a:latin typeface="Corbel"/>
            </a:endParaRPr>
          </a:p>
          <a:p>
            <a:pPr marL="414338" indent="-514350">
              <a:lnSpc>
                <a:spcPts val="3800"/>
              </a:lnSpc>
              <a:spcBef>
                <a:spcPts val="600"/>
              </a:spcBef>
              <a:spcAft>
                <a:spcPts val="600"/>
              </a:spcAft>
              <a:buClr>
                <a:srgbClr val="8FD600"/>
              </a:buClr>
              <a:buFont typeface="+mj-lt"/>
              <a:buAutoNum type="alphaLcParenR"/>
            </a:pPr>
            <a:endParaRPr lang="en-US" sz="2800" b="1" dirty="0">
              <a:solidFill>
                <a:srgbClr val="CCFF66">
                  <a:lumMod val="40000"/>
                  <a:lumOff val="60000"/>
                </a:srgbClr>
              </a:solidFill>
              <a:effectLst>
                <a:outerShdw blurRad="38100" dist="38100" dir="2700000" algn="tl">
                  <a:srgbClr val="000000">
                    <a:alpha val="43137"/>
                  </a:srgbClr>
                </a:outerShdw>
              </a:effectLst>
              <a:latin typeface="Corbel"/>
            </a:endParaRPr>
          </a:p>
        </p:txBody>
      </p:sp>
      <p:pic>
        <p:nvPicPr>
          <p:cNvPr id="9" name="Picture 6" descr="C:\Users\denis\Desktop\VoIP providers.jpg"/>
          <p:cNvPicPr>
            <a:picLocks noChangeAspect="1" noChangeArrowheads="1"/>
          </p:cNvPicPr>
          <p:nvPr/>
        </p:nvPicPr>
        <p:blipFill rotWithShape="1">
          <a:blip r:embed="rId2">
            <a:extLst>
              <a:ext uri="{BEBA8EAE-BF5A-486C-A8C5-ECC9F3942E4B}">
                <a14:imgProps xmlns:a14="http://schemas.microsoft.com/office/drawing/2010/main">
                  <a14:imgLayer r:embed="rId3">
                    <a14:imgEffect>
                      <a14:sharpenSoften amount="-4000"/>
                    </a14:imgEffect>
                    <a14:imgEffect>
                      <a14:brightnessContrast bright="-32000" contrast="42000"/>
                    </a14:imgEffect>
                  </a14:imgLayer>
                </a14:imgProps>
              </a:ext>
              <a:ext uri="{28A0092B-C50C-407E-A947-70E740481C1C}">
                <a14:useLocalDpi xmlns:a14="http://schemas.microsoft.com/office/drawing/2010/main" val="0"/>
              </a:ext>
            </a:extLst>
          </a:blip>
          <a:srcRect l="-23" r="-23"/>
          <a:stretch/>
        </p:blipFill>
        <p:spPr bwMode="auto">
          <a:xfrm>
            <a:off x="5181600" y="2286000"/>
            <a:ext cx="2986476" cy="1982499"/>
          </a:xfrm>
          <a:prstGeom prst="rect">
            <a:avLst/>
          </a:prstGeom>
          <a:ln cmpd="sng">
            <a:solidFill>
              <a:schemeClr val="tx1">
                <a:lumMod val="20000"/>
                <a:lumOff val="80000"/>
              </a:schemeClr>
            </a:solidFill>
          </a:ln>
          <a:effectLst>
            <a:glow rad="228600">
              <a:schemeClr val="bg2">
                <a:lumMod val="20000"/>
                <a:lumOff val="80000"/>
                <a:alpha val="40000"/>
              </a:schemeClr>
            </a:glow>
            <a:outerShdw blurRad="50800" dir="5400000" algn="ctr" rotWithShape="0">
              <a:srgbClr val="000000">
                <a:alpha val="43137"/>
              </a:srgbClr>
            </a:outerShdw>
          </a:effectLst>
          <a:scene3d>
            <a:camera prst="perspectiveRelaxed">
              <a:rot lat="19800000" lon="0" rev="0"/>
            </a:camera>
            <a:lightRig rig="threePt" dir="t"/>
          </a:scene3d>
        </p:spPr>
      </p:pic>
    </p:spTree>
    <p:extLst>
      <p:ext uri="{BB962C8B-B14F-4D97-AF65-F5344CB8AC3E}">
        <p14:creationId xmlns:p14="http://schemas.microsoft.com/office/powerpoint/2010/main" val="37702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Answer 17</a:t>
            </a:r>
            <a:endParaRPr lang="en-US" dirty="0"/>
          </a:p>
        </p:txBody>
      </p:sp>
      <p:sp>
        <p:nvSpPr>
          <p:cNvPr id="3" name="Content Placeholder 2"/>
          <p:cNvSpPr>
            <a:spLocks noGrp="1"/>
          </p:cNvSpPr>
          <p:nvPr>
            <p:ph idx="1"/>
          </p:nvPr>
        </p:nvSpPr>
        <p:spPr>
          <a:xfrm>
            <a:off x="304800" y="1219200"/>
            <a:ext cx="8686800" cy="5638800"/>
          </a:xfrm>
        </p:spPr>
        <p:txBody>
          <a:bodyPr/>
          <a:lstStyle/>
          <a:p>
            <a:r>
              <a:rPr lang="en-US" sz="2400" dirty="0"/>
              <a:t>Voice over Internet Protocol (VoIP) is a methodology and group of technologies for the delivery of voice communications and multimedia sessions over Internet Protocol (IP) networks, such as the Internet. Other terms commonly associated with VoIP are </a:t>
            </a:r>
            <a:r>
              <a:rPr lang="en-US" sz="2400" i="1" dirty="0"/>
              <a:t>IP telephony</a:t>
            </a:r>
            <a:r>
              <a:rPr lang="en-US" sz="2400" dirty="0"/>
              <a:t>, </a:t>
            </a:r>
            <a:r>
              <a:rPr lang="en-US" sz="2400" i="1" dirty="0"/>
              <a:t>Internet telephony</a:t>
            </a:r>
            <a:r>
              <a:rPr lang="en-US" sz="2400" dirty="0"/>
              <a:t>, </a:t>
            </a:r>
            <a:r>
              <a:rPr lang="en-US" sz="2400" i="1" dirty="0"/>
              <a:t>voice over broadband</a:t>
            </a:r>
            <a:r>
              <a:rPr lang="en-US" sz="2400" dirty="0"/>
              <a:t> (</a:t>
            </a:r>
            <a:r>
              <a:rPr lang="en-US" sz="2400" dirty="0" err="1"/>
              <a:t>VoBB</a:t>
            </a:r>
            <a:r>
              <a:rPr lang="en-US" sz="2400" dirty="0"/>
              <a:t>), </a:t>
            </a:r>
            <a:r>
              <a:rPr lang="en-US" sz="2400" i="1" dirty="0"/>
              <a:t>broadband telephony</a:t>
            </a:r>
            <a:r>
              <a:rPr lang="en-US" sz="2400" dirty="0"/>
              <a:t>, </a:t>
            </a:r>
            <a:r>
              <a:rPr lang="en-US" sz="2400" i="1" dirty="0"/>
              <a:t>IP communications</a:t>
            </a:r>
            <a:r>
              <a:rPr lang="en-US" sz="2400" dirty="0"/>
              <a:t>, and </a:t>
            </a:r>
            <a:r>
              <a:rPr lang="en-US" sz="2400" i="1" dirty="0"/>
              <a:t>broadband phone service</a:t>
            </a:r>
            <a:r>
              <a:rPr lang="en-US" sz="2400" dirty="0"/>
              <a:t>.</a:t>
            </a:r>
            <a:endParaRPr lang="en-US" sz="2400" dirty="0" smtClean="0"/>
          </a:p>
          <a:p>
            <a:r>
              <a:rPr lang="en-US" sz="2400" dirty="0" smtClean="0"/>
              <a:t>Sources</a:t>
            </a:r>
            <a:r>
              <a:rPr lang="bg-BG" sz="2400" dirty="0" smtClean="0"/>
              <a:t>:</a:t>
            </a:r>
            <a:r>
              <a:rPr lang="en-US" sz="2400" dirty="0"/>
              <a:t> </a:t>
            </a:r>
            <a:endParaRPr lang="en-US" sz="2400" dirty="0" smtClean="0"/>
          </a:p>
          <a:p>
            <a:pPr lvl="1"/>
            <a:r>
              <a:rPr lang="en-US" sz="2400" dirty="0" err="1" smtClean="0">
                <a:hlinkClick r:id="rId2"/>
              </a:rPr>
              <a:t>http</a:t>
            </a:r>
            <a:r>
              <a:rPr lang="en-US" sz="2400" dirty="0" err="1">
                <a:hlinkClick r:id="rId2"/>
              </a:rPr>
              <a:t>://</a:t>
            </a:r>
            <a:r>
              <a:rPr lang="en-US" sz="2400" dirty="0" err="1" smtClean="0">
                <a:hlinkClick r:id="rId2"/>
              </a:rPr>
              <a:t>en.wikipedia.org/wiki/Voice_over_IP</a:t>
            </a:r>
            <a:endParaRPr lang="en-US" sz="2400"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52</a:t>
            </a:fld>
            <a:endParaRPr lang="en-US" dirty="0"/>
          </a:p>
        </p:txBody>
      </p:sp>
      <p:pic>
        <p:nvPicPr>
          <p:cNvPr id="6" name="Picture 5" descr="voip.jpg"/>
          <p:cNvPicPr>
            <a:picLocks noChangeAspect="1"/>
          </p:cNvPicPr>
          <p:nvPr/>
        </p:nvPicPr>
        <p:blipFill>
          <a:blip r:embed="rId3" cstate="print">
            <a:extLst>
              <a:ext uri="{BEBA8EAE-BF5A-486C-A8C5-ECC9F3942E4B}">
                <a14:imgProps xmlns:a14="http://schemas.microsoft.com/office/drawing/2010/main">
                  <a14:imgLayer r:embed="rId4">
                    <a14:imgEffect>
                      <a14:brightnessContrast bright="3000"/>
                    </a14:imgEffect>
                  </a14:imgLayer>
                </a14:imgProps>
              </a:ext>
            </a:extLst>
          </a:blip>
          <a:stretch>
            <a:fillRect/>
          </a:stretch>
        </p:blipFill>
        <p:spPr>
          <a:xfrm>
            <a:off x="6385602" y="5181600"/>
            <a:ext cx="2001957" cy="1402609"/>
          </a:xfrm>
          <a:prstGeom prst="rect">
            <a:avLst/>
          </a:prstGeom>
          <a:effectLst>
            <a:glow rad="139700">
              <a:schemeClr val="accent5">
                <a:satMod val="175000"/>
                <a:alpha val="40000"/>
              </a:schemeClr>
            </a:glow>
            <a:softEdge rad="0"/>
          </a:effectLst>
        </p:spPr>
      </p:pic>
    </p:spTree>
    <p:extLst>
      <p:ext uri="{BB962C8B-B14F-4D97-AF65-F5344CB8AC3E}">
        <p14:creationId xmlns:p14="http://schemas.microsoft.com/office/powerpoint/2010/main" val="725555404"/>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1"/>
          <p:cNvSpPr>
            <a:spLocks noGrp="1"/>
          </p:cNvSpPr>
          <p:nvPr>
            <p:ph type="ctrTitle"/>
          </p:nvPr>
        </p:nvSpPr>
        <p:spPr>
          <a:xfrm>
            <a:off x="609600" y="4495800"/>
            <a:ext cx="7924800" cy="685800"/>
          </a:xfrm>
        </p:spPr>
        <p:txBody>
          <a:bodyPr/>
          <a:lstStyle/>
          <a:p>
            <a:r>
              <a:rPr lang="en-US" dirty="0" smtClean="0"/>
              <a:t>World Wide Web (WWW)</a:t>
            </a:r>
            <a:endParaRPr lang="en-US" dirty="0"/>
          </a:p>
        </p:txBody>
      </p:sp>
      <p:sp>
        <p:nvSpPr>
          <p:cNvPr id="25" name="Subtitle 2"/>
          <p:cNvSpPr>
            <a:spLocks noGrp="1"/>
          </p:cNvSpPr>
          <p:nvPr>
            <p:ph type="subTitle" idx="1"/>
          </p:nvPr>
        </p:nvSpPr>
        <p:spPr>
          <a:xfrm>
            <a:off x="609600" y="5334000"/>
            <a:ext cx="7924800" cy="1107280"/>
          </a:xfrm>
        </p:spPr>
        <p:txBody>
          <a:bodyPr/>
          <a:lstStyle/>
          <a:p>
            <a:r>
              <a:rPr lang="en-US" dirty="0" smtClean="0"/>
              <a:t>How does it work?</a:t>
            </a:r>
            <a:r>
              <a:rPr lang="bg-BG" dirty="0" smtClean="0"/>
              <a:t> </a:t>
            </a:r>
            <a:r>
              <a:rPr lang="en-US" dirty="0" smtClean="0"/>
              <a:t>HTTP, GET</a:t>
            </a:r>
            <a:r>
              <a:rPr lang="bg-BG" dirty="0" smtClean="0"/>
              <a:t>,</a:t>
            </a:r>
            <a:r>
              <a:rPr lang="en-US" dirty="0" smtClean="0"/>
              <a:t> POST, URL, web browser</a:t>
            </a:r>
            <a:r>
              <a:rPr lang="bg-BG" dirty="0" smtClean="0"/>
              <a:t>, </a:t>
            </a:r>
            <a:r>
              <a:rPr lang="en-US" dirty="0" smtClean="0"/>
              <a:t>web page</a:t>
            </a:r>
            <a:r>
              <a:rPr lang="bg-BG" dirty="0" smtClean="0"/>
              <a:t>, </a:t>
            </a:r>
            <a:r>
              <a:rPr lang="en-US" dirty="0" smtClean="0"/>
              <a:t>web site</a:t>
            </a:r>
            <a:r>
              <a:rPr lang="bg-BG" dirty="0" smtClean="0"/>
              <a:t>, …</a:t>
            </a:r>
            <a:endParaRPr lang="en-US" dirty="0"/>
          </a:p>
        </p:txBody>
      </p:sp>
      <p:pic>
        <p:nvPicPr>
          <p:cNvPr id="26" name="Picture 2" descr="http://www.yourname.net.au/images/ist2_7677184-www.jpg"/>
          <p:cNvPicPr>
            <a:picLocks noChangeAspect="1" noChangeArrowheads="1"/>
          </p:cNvPicPr>
          <p:nvPr/>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90600" y="1165415"/>
            <a:ext cx="2873342" cy="2865062"/>
          </a:xfrm>
          <a:prstGeom prst="roundRect">
            <a:avLst>
              <a:gd name="adj" fmla="val 4058"/>
            </a:avLst>
          </a:prstGeom>
          <a:noFill/>
          <a:extLst>
            <a:ext uri="{909E8E84-426E-40DD-AFC4-6F175D3DCCD1}">
              <a14:hiddenFill xmlns:a14="http://schemas.microsoft.com/office/drawing/2010/main">
                <a:solidFill>
                  <a:srgbClr val="FFFFFF"/>
                </a:solidFill>
              </a14:hiddenFill>
            </a:ext>
          </a:extLst>
        </p:spPr>
      </p:pic>
      <p:pic>
        <p:nvPicPr>
          <p:cNvPr id="27" name="Picture 4" descr="http://www.adcet.edu.au/uploads/images/wwwconfusion.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80058" y="1165415"/>
            <a:ext cx="2873342" cy="2865062"/>
          </a:xfrm>
          <a:prstGeom prst="roundRect">
            <a:avLst>
              <a:gd name="adj" fmla="val 3664"/>
            </a:avLst>
          </a:prstGeom>
          <a:noFill/>
          <a:extLst>
            <a:ext uri="{909E8E84-426E-40DD-AFC4-6F175D3DCCD1}">
              <a14:hiddenFill xmlns:a14="http://schemas.microsoft.com/office/drawing/2010/main">
                <a:solidFill>
                  <a:srgbClr val="FFFFFF"/>
                </a:solidFill>
              </a14:hiddenFill>
            </a:ext>
          </a:extLst>
        </p:spPr>
      </p:pic>
      <p:pic>
        <p:nvPicPr>
          <p:cNvPr id="28" name="Picture 6" descr="http://users.skynet.be/roland/Blue/http.jpg"/>
          <p:cNvPicPr>
            <a:picLocks noChangeAspect="1" noChangeArrowheads="1"/>
          </p:cNvPicPr>
          <p:nvPr/>
        </p:nvPicPr>
        <p:blipFill rotWithShape="1">
          <a:blip r:embed="rId4" cstate="screen">
            <a:extLst>
              <a:ext uri="{28A0092B-C50C-407E-A947-70E740481C1C}">
                <a14:useLocalDpi xmlns:a14="http://schemas.microsoft.com/office/drawing/2010/main" val="0"/>
              </a:ext>
            </a:extLst>
          </a:blip>
          <a:srcRect/>
          <a:stretch/>
        </p:blipFill>
        <p:spPr bwMode="auto">
          <a:xfrm>
            <a:off x="2590800" y="533400"/>
            <a:ext cx="3973689" cy="1106311"/>
          </a:xfrm>
          <a:prstGeom prst="roundRect">
            <a:avLst>
              <a:gd name="adj" fmla="val 34014"/>
            </a:avLst>
          </a:prstGeom>
          <a:noFill/>
          <a:effectLst>
            <a:glow rad="190500">
              <a:schemeClr val="accent5">
                <a:satMod val="175000"/>
                <a:alpha val="10000"/>
              </a:schemeClr>
            </a:glow>
            <a:softEdge rad="127000"/>
          </a:effectLst>
          <a:extLst>
            <a:ext uri="{909E8E84-426E-40DD-AFC4-6F175D3DCCD1}">
              <a14:hiddenFill xmlns:a14="http://schemas.microsoft.com/office/drawing/2010/main">
                <a:solidFill>
                  <a:srgbClr val="FFFFFF"/>
                </a:solidFill>
              </a14:hiddenFill>
            </a:ext>
          </a:extLst>
        </p:spPr>
      </p:pic>
      <p:pic>
        <p:nvPicPr>
          <p:cNvPr id="29" name="Picture 8" descr="http://www.worldphoto360.com/wp-content/uploads/2010/08/web-browsers.jpg"/>
          <p:cNvPicPr>
            <a:picLocks noChangeAspect="1" noChangeArrowheads="1"/>
          </p:cNvPicPr>
          <p:nvPr/>
        </p:nvPicPr>
        <p:blipFill>
          <a:blip r:embed="rId5" cstate="screen">
            <a:extLst>
              <a:ext uri="{28A0092B-C50C-407E-A947-70E740481C1C}">
                <a14:useLocalDpi xmlns:a14="http://schemas.microsoft.com/office/drawing/2010/main" val="0"/>
              </a:ext>
            </a:extLst>
          </a:blip>
          <a:srcRect/>
          <a:stretch>
            <a:fillRect/>
          </a:stretch>
        </p:blipFill>
        <p:spPr bwMode="auto">
          <a:xfrm>
            <a:off x="3733800" y="1828800"/>
            <a:ext cx="1790700" cy="1790700"/>
          </a:xfrm>
          <a:prstGeom prst="roundRect">
            <a:avLst>
              <a:gd name="adj" fmla="val 35579"/>
            </a:avLst>
          </a:prstGeom>
          <a:noFill/>
          <a:effectLst>
            <a:outerShdw blurRad="139700" sx="111000" sy="111000" algn="ctr" rotWithShape="0">
              <a:prstClr val="black">
                <a:alpha val="25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6235083"/>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Question 18</a:t>
            </a:r>
            <a:endParaRPr lang="en-US" sz="3600" dirty="0"/>
          </a:p>
        </p:txBody>
      </p:sp>
      <p:sp>
        <p:nvSpPr>
          <p:cNvPr id="3" name="Content Placeholder 2"/>
          <p:cNvSpPr>
            <a:spLocks noGrp="1"/>
          </p:cNvSpPr>
          <p:nvPr>
            <p:ph idx="1"/>
          </p:nvPr>
        </p:nvSpPr>
        <p:spPr>
          <a:xfrm>
            <a:off x="228600" y="1295400"/>
            <a:ext cx="8686800" cy="5791200"/>
          </a:xfrm>
        </p:spPr>
        <p:txBody>
          <a:bodyPr/>
          <a:lstStyle/>
          <a:p>
            <a:r>
              <a:rPr lang="en-US" sz="2400" dirty="0" smtClean="0"/>
              <a:t>A website is :</a:t>
            </a:r>
          </a:p>
          <a:p>
            <a:pPr marL="871538" lvl="1" indent="-514350">
              <a:buFont typeface="+mj-lt"/>
              <a:buAutoNum type="alphaLcParenR"/>
            </a:pPr>
            <a:r>
              <a:rPr lang="en-US" sz="2400" dirty="0" smtClean="0"/>
              <a:t>a web document that is suitable for the World Wide Web and the web browser.</a:t>
            </a:r>
          </a:p>
          <a:p>
            <a:pPr marL="871538" lvl="1" indent="-514350">
              <a:buFont typeface="+mj-lt"/>
              <a:buAutoNum type="alphaLcParenR"/>
            </a:pPr>
            <a:r>
              <a:rPr lang="en-US" sz="2400" dirty="0" smtClean="0"/>
              <a:t>a set of related web pages served from a single web domain.</a:t>
            </a:r>
          </a:p>
          <a:p>
            <a:pPr marL="871538" lvl="1" indent="-514350">
              <a:buFont typeface="+mj-lt"/>
              <a:buAutoNum type="alphaLcParenR"/>
            </a:pPr>
            <a:r>
              <a:rPr lang="en-US" sz="2400" dirty="0" smtClean="0"/>
              <a:t>an application that uses a web browser as a client.</a:t>
            </a:r>
          </a:p>
          <a:p>
            <a:pPr marL="871538" lvl="1" indent="-514350">
              <a:buFont typeface="+mj-lt"/>
              <a:buAutoNum type="alphaLcParenR"/>
            </a:pPr>
            <a:r>
              <a:rPr lang="en-US" sz="2400" dirty="0" smtClean="0"/>
              <a:t>a software application for retrieving, presenting and traversing information resources on the World Wide Web.</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54</a:t>
            </a:fld>
            <a:endParaRPr lang="en-US" dirty="0"/>
          </a:p>
        </p:txBody>
      </p:sp>
      <p:sp>
        <p:nvSpPr>
          <p:cNvPr id="5" name="Oval 4"/>
          <p:cNvSpPr/>
          <p:nvPr/>
        </p:nvSpPr>
        <p:spPr>
          <a:xfrm>
            <a:off x="457200" y="2667000"/>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1902068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Answer 18</a:t>
            </a:r>
            <a:endParaRPr lang="en-US" dirty="0"/>
          </a:p>
        </p:txBody>
      </p:sp>
      <p:sp>
        <p:nvSpPr>
          <p:cNvPr id="3" name="Content Placeholder 2"/>
          <p:cNvSpPr>
            <a:spLocks noGrp="1"/>
          </p:cNvSpPr>
          <p:nvPr>
            <p:ph idx="1"/>
          </p:nvPr>
        </p:nvSpPr>
        <p:spPr>
          <a:xfrm>
            <a:off x="228600" y="1371600"/>
            <a:ext cx="8686800" cy="5638800"/>
          </a:xfrm>
        </p:spPr>
        <p:txBody>
          <a:bodyPr/>
          <a:lstStyle/>
          <a:p>
            <a:r>
              <a:rPr lang="en-US" sz="2400" dirty="0" smtClean="0"/>
              <a:t>A website, also written as Web site, web site, or simply site,</a:t>
            </a:r>
            <a:r>
              <a:rPr lang="en-US" sz="2400" baseline="30000" dirty="0" smtClean="0"/>
              <a:t> </a:t>
            </a:r>
            <a:r>
              <a:rPr lang="en-US" sz="2400" dirty="0" smtClean="0"/>
              <a:t>is a set of related web pages served from a single web domain. A website is hosted on at least one web server, accessible via a network such as the Internet or a private local area network through an Internet address known as a Uniform resource locator. All publicly accessible websites collectively constitute the World Wide Web.</a:t>
            </a:r>
          </a:p>
          <a:p>
            <a:endParaRPr lang="en-US" sz="2400" dirty="0" smtClean="0"/>
          </a:p>
          <a:p>
            <a:r>
              <a:rPr lang="en-US" sz="2400" dirty="0" smtClean="0"/>
              <a:t>Sources</a:t>
            </a:r>
            <a:r>
              <a:rPr lang="en-US" sz="2400" dirty="0"/>
              <a:t>: </a:t>
            </a:r>
            <a:endParaRPr lang="en-US" sz="2400" dirty="0" smtClean="0"/>
          </a:p>
          <a:p>
            <a:pPr lvl="1"/>
            <a:r>
              <a:rPr lang="en-US" sz="2400" dirty="0" err="1" smtClean="0">
                <a:hlinkClick r:id="rId2"/>
              </a:rPr>
              <a:t>http</a:t>
            </a:r>
            <a:r>
              <a:rPr lang="en-US" sz="2400" dirty="0" err="1">
                <a:hlinkClick r:id="rId2"/>
              </a:rPr>
              <a:t>://en.wikipedia.org/wiki/Website</a:t>
            </a:r>
            <a:endParaRPr lang="bg-BG" sz="2400"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55</a:t>
            </a:fld>
            <a:endParaRPr lang="en-US" dirty="0"/>
          </a:p>
        </p:txBody>
      </p:sp>
      <p:pic>
        <p:nvPicPr>
          <p:cNvPr id="5" name="Picture 2" descr="C:\Users\denis\Desktop\index.jpg"/>
          <p:cNvPicPr>
            <a:picLocks noChangeAspect="1" noChangeArrowheads="1"/>
          </p:cNvPicPr>
          <p:nvPr/>
        </p:nvPicPr>
        <p:blipFill>
          <a:blip r:embed="rId3">
            <a:extLst>
              <a:ext uri="{BEBA8EAE-BF5A-486C-A8C5-ECC9F3942E4B}">
                <a14:imgProps xmlns:a14="http://schemas.microsoft.com/office/drawing/2010/main">
                  <a14:imgLayer r:embed="rId4">
                    <a14:imgEffect>
                      <a14:colorTemperature colorTemp="11500"/>
                    </a14:imgEffect>
                  </a14:imgLayer>
                </a14:imgProps>
              </a:ext>
              <a:ext uri="{28A0092B-C50C-407E-A947-70E740481C1C}">
                <a14:useLocalDpi xmlns:a14="http://schemas.microsoft.com/office/drawing/2010/main" val="0"/>
              </a:ext>
            </a:extLst>
          </a:blip>
          <a:srcRect/>
          <a:stretch>
            <a:fillRect/>
          </a:stretch>
        </p:blipFill>
        <p:spPr bwMode="auto">
          <a:xfrm>
            <a:off x="4267200" y="3955595"/>
            <a:ext cx="3778376" cy="1189551"/>
          </a:xfrm>
          <a:prstGeom prst="rect">
            <a:avLst/>
          </a:prstGeom>
          <a:noFill/>
          <a:effectLst>
            <a:glow rad="419100">
              <a:schemeClr val="accent6">
                <a:alpha val="0"/>
              </a:schemeClr>
            </a:glow>
            <a:softEdge rad="190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7154535"/>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a:spLocks noGrp="1"/>
          </p:cNvSpPr>
          <p:nvPr>
            <p:ph type="ctrTitle"/>
          </p:nvPr>
        </p:nvSpPr>
        <p:spPr>
          <a:xfrm>
            <a:off x="609600" y="4495800"/>
            <a:ext cx="7924800" cy="685800"/>
          </a:xfrm>
        </p:spPr>
        <p:txBody>
          <a:bodyPr/>
          <a:lstStyle/>
          <a:p>
            <a:r>
              <a:rPr lang="en-US" dirty="0" smtClean="0"/>
              <a:t>Web Design</a:t>
            </a:r>
            <a:r>
              <a:rPr lang="bg-BG" dirty="0" smtClean="0"/>
              <a:t>, </a:t>
            </a:r>
            <a:r>
              <a:rPr lang="en-US" dirty="0" smtClean="0"/>
              <a:t>HTML, CSS</a:t>
            </a:r>
            <a:endParaRPr lang="en-US" dirty="0"/>
          </a:p>
        </p:txBody>
      </p:sp>
      <p:sp>
        <p:nvSpPr>
          <p:cNvPr id="11" name="Subtitle 2"/>
          <p:cNvSpPr>
            <a:spLocks noGrp="1"/>
          </p:cNvSpPr>
          <p:nvPr>
            <p:ph type="subTitle" idx="1"/>
          </p:nvPr>
        </p:nvSpPr>
        <p:spPr>
          <a:xfrm>
            <a:off x="609600" y="5410200"/>
            <a:ext cx="7924800" cy="873920"/>
          </a:xfrm>
        </p:spPr>
        <p:txBody>
          <a:bodyPr/>
          <a:lstStyle/>
          <a:p>
            <a:r>
              <a:rPr lang="en-US" dirty="0" smtClean="0"/>
              <a:t>Web design</a:t>
            </a:r>
            <a:r>
              <a:rPr lang="bg-BG" dirty="0" smtClean="0"/>
              <a:t>, </a:t>
            </a:r>
            <a:r>
              <a:rPr lang="en-US" dirty="0" smtClean="0"/>
              <a:t>HTML, CSS, text</a:t>
            </a:r>
            <a:r>
              <a:rPr lang="bg-BG" dirty="0" smtClean="0"/>
              <a:t>, </a:t>
            </a:r>
            <a:r>
              <a:rPr lang="en-US" dirty="0" smtClean="0"/>
              <a:t>graphics</a:t>
            </a:r>
            <a:r>
              <a:rPr lang="bg-BG" dirty="0" smtClean="0"/>
              <a:t>, </a:t>
            </a:r>
            <a:r>
              <a:rPr lang="en-US" dirty="0" smtClean="0"/>
              <a:t>links</a:t>
            </a:r>
            <a:r>
              <a:rPr lang="bg-BG" dirty="0" smtClean="0"/>
              <a:t>, </a:t>
            </a:r>
            <a:r>
              <a:rPr lang="en-US" dirty="0" smtClean="0"/>
              <a:t>tables</a:t>
            </a:r>
            <a:r>
              <a:rPr lang="bg-BG" dirty="0" smtClean="0"/>
              <a:t>, </a:t>
            </a:r>
            <a:r>
              <a:rPr lang="en-US" dirty="0" smtClean="0"/>
              <a:t>forms</a:t>
            </a:r>
            <a:r>
              <a:rPr lang="bg-BG" dirty="0" smtClean="0"/>
              <a:t>, …</a:t>
            </a:r>
            <a:endParaRPr lang="en-US" dirty="0"/>
          </a:p>
        </p:txBody>
      </p:sp>
      <p:pic>
        <p:nvPicPr>
          <p:cNvPr id="12" name="Picture 2" descr="http://www.duoh.com/graphics/services-visua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33626" y="762000"/>
            <a:ext cx="4448174" cy="3209632"/>
          </a:xfrm>
          <a:prstGeom prst="roundRect">
            <a:avLst>
              <a:gd name="adj" fmla="val 1895"/>
            </a:avLst>
          </a:prstGeom>
          <a:noFill/>
          <a:extLst>
            <a:ext uri="{909E8E84-426E-40DD-AFC4-6F175D3DCCD1}">
              <a14:hiddenFill xmlns:a14="http://schemas.microsoft.com/office/drawing/2010/main">
                <a:solidFill>
                  <a:srgbClr val="FFFFFF"/>
                </a:solidFill>
              </a14:hiddenFill>
            </a:ext>
          </a:extLst>
        </p:spPr>
      </p:pic>
      <p:pic>
        <p:nvPicPr>
          <p:cNvPr id="13" name="Picture 2" descr="http://us.123rf.com/400wm/400/400/kentoh/kentoh0901/kentoh090100047/4081477.jpg"/>
          <p:cNvPicPr>
            <a:picLocks noChangeAspect="1" noChangeArrowheads="1"/>
          </p:cNvPicPr>
          <p:nvPr/>
        </p:nvPicPr>
        <p:blipFill>
          <a:blip r:embed="rId3" cstate="print">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462193" y="2895600"/>
            <a:ext cx="2509607" cy="1165175"/>
          </a:xfrm>
          <a:prstGeom prst="roundRect">
            <a:avLst>
              <a:gd name="adj" fmla="val 5096"/>
            </a:avLst>
          </a:prstGeom>
          <a:noFill/>
          <a:ln>
            <a:solidFill>
              <a:schemeClr val="accent5">
                <a:lumMod val="75000"/>
              </a:schemeClr>
            </a:solidFill>
          </a:ln>
        </p:spPr>
      </p:pic>
      <p:pic>
        <p:nvPicPr>
          <p:cNvPr id="14"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324600" y="1295400"/>
            <a:ext cx="2153680" cy="28529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 name="Picture 4" descr="http://www.filemaker.com.au/products/filemaker-pro/images/icon_script_triggers.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rot="21440797">
            <a:off x="653293" y="1094834"/>
            <a:ext cx="1932382" cy="1932382"/>
          </a:xfrm>
          <a:prstGeom prst="rect">
            <a:avLst/>
          </a:prstGeom>
          <a:noFill/>
          <a:effectLst/>
        </p:spPr>
      </p:pic>
    </p:spTree>
    <p:extLst>
      <p:ext uri="{BB962C8B-B14F-4D97-AF65-F5344CB8AC3E}">
        <p14:creationId xmlns:p14="http://schemas.microsoft.com/office/powerpoint/2010/main" val="1576523899"/>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Question 19</a:t>
            </a:r>
            <a:endParaRPr lang="en-US" sz="3600" dirty="0"/>
          </a:p>
        </p:txBody>
      </p:sp>
      <p:sp>
        <p:nvSpPr>
          <p:cNvPr id="3" name="Content Placeholder 2"/>
          <p:cNvSpPr>
            <a:spLocks noGrp="1"/>
          </p:cNvSpPr>
          <p:nvPr>
            <p:ph idx="1"/>
          </p:nvPr>
        </p:nvSpPr>
        <p:spPr>
          <a:xfrm>
            <a:off x="457200" y="1371600"/>
            <a:ext cx="8686800" cy="6096000"/>
          </a:xfrm>
        </p:spPr>
        <p:txBody>
          <a:bodyPr/>
          <a:lstStyle/>
          <a:p>
            <a:pPr lvl="0"/>
            <a:r>
              <a:rPr lang="en-US" sz="2400" dirty="0" smtClean="0"/>
              <a:t>Where in an HTML document is the correct place to refer to an external style sheet?</a:t>
            </a:r>
          </a:p>
          <a:p>
            <a:pPr marL="871538" lvl="1" indent="-514350">
              <a:spcBef>
                <a:spcPts val="300"/>
              </a:spcBef>
              <a:spcAft>
                <a:spcPts val="300"/>
              </a:spcAft>
              <a:buFont typeface="+mj-lt"/>
              <a:buAutoNum type="alphaLcParenR"/>
            </a:pPr>
            <a:r>
              <a:rPr lang="en-US" sz="2400" dirty="0" smtClean="0"/>
              <a:t>At the top of the document</a:t>
            </a:r>
          </a:p>
          <a:p>
            <a:pPr marL="871538" lvl="1" indent="-514350">
              <a:spcBef>
                <a:spcPts val="300"/>
              </a:spcBef>
              <a:spcAft>
                <a:spcPts val="300"/>
              </a:spcAft>
              <a:buFont typeface="+mj-lt"/>
              <a:buAutoNum type="alphaLcParenR"/>
            </a:pPr>
            <a:r>
              <a:rPr lang="en-US" sz="2400" dirty="0" smtClean="0"/>
              <a:t>At the end of the document</a:t>
            </a:r>
          </a:p>
          <a:p>
            <a:pPr marL="871538" lvl="1" indent="-514350">
              <a:spcBef>
                <a:spcPts val="300"/>
              </a:spcBef>
              <a:spcAft>
                <a:spcPts val="300"/>
              </a:spcAft>
              <a:buFont typeface="+mj-lt"/>
              <a:buAutoNum type="alphaLcParenR"/>
            </a:pPr>
            <a:r>
              <a:rPr lang="en-US" sz="2400" dirty="0" smtClean="0"/>
              <a:t>In the &lt;body&gt; section</a:t>
            </a:r>
          </a:p>
          <a:p>
            <a:pPr marL="871538" lvl="1" indent="-514350">
              <a:spcBef>
                <a:spcPts val="300"/>
              </a:spcBef>
              <a:spcAft>
                <a:spcPts val="300"/>
              </a:spcAft>
              <a:buFont typeface="+mj-lt"/>
              <a:buAutoNum type="alphaLcParenR"/>
            </a:pPr>
            <a:r>
              <a:rPr lang="en-US" sz="2400" dirty="0" smtClean="0"/>
              <a:t>In the &lt;head&gt; section</a:t>
            </a:r>
            <a:endParaRPr lang="bg-BG" sz="2400" dirty="0" smtClean="0"/>
          </a:p>
          <a:p>
            <a:pPr marL="871538" lvl="1" indent="-514350">
              <a:spcBef>
                <a:spcPts val="300"/>
              </a:spcBef>
              <a:spcAft>
                <a:spcPts val="300"/>
              </a:spcAft>
              <a:buFont typeface="+mj-lt"/>
              <a:buAutoNum type="alphaLcParenR"/>
            </a:pPr>
            <a:r>
              <a:rPr lang="en-US" sz="2400" dirty="0" smtClean="0"/>
              <a:t>None of the above</a:t>
            </a:r>
            <a:endParaRPr lang="bg-BG" sz="2400" dirty="0" smtClean="0"/>
          </a:p>
          <a:p>
            <a:pPr marL="871538" lvl="1" indent="-514350">
              <a:spcBef>
                <a:spcPts val="300"/>
              </a:spcBef>
              <a:spcAft>
                <a:spcPts val="300"/>
              </a:spcAft>
              <a:buFont typeface="+mj-lt"/>
              <a:buAutoNum type="alphaLcParenR"/>
            </a:pPr>
            <a:endParaRPr lang="bg-BG" dirty="0"/>
          </a:p>
          <a:p>
            <a:pPr lvl="0">
              <a:buNone/>
            </a:pPr>
            <a:endParaRPr lang="bg-BG" dirty="0" smtClean="0"/>
          </a:p>
          <a:p>
            <a:pPr marL="514350" lvl="0" indent="-514350">
              <a:buFont typeface="+mj-lt"/>
              <a:buAutoNum type="alphaLcParenR"/>
            </a:pPr>
            <a:endParaRPr lang="en-US" sz="3000"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57</a:t>
            </a:fld>
            <a:endParaRPr lang="en-US" dirty="0"/>
          </a:p>
        </p:txBody>
      </p:sp>
      <p:sp>
        <p:nvSpPr>
          <p:cNvPr id="5" name="Oval 4"/>
          <p:cNvSpPr/>
          <p:nvPr/>
        </p:nvSpPr>
        <p:spPr>
          <a:xfrm>
            <a:off x="685800" y="3581400"/>
            <a:ext cx="602545"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pic>
        <p:nvPicPr>
          <p:cNvPr id="7" name="Picture 6" descr="html-5-css-style-sheet.jpg"/>
          <p:cNvPicPr>
            <a:picLocks noChangeAspect="1"/>
          </p:cNvPicPr>
          <p:nvPr/>
        </p:nvPicPr>
        <p:blipFill rotWithShape="1">
          <a:blip r:embed="rId2" cstate="print">
            <a:extLst>
              <a:ext uri="{BEBA8EAE-BF5A-486C-A8C5-ECC9F3942E4B}">
                <a14:imgProps xmlns:a14="http://schemas.microsoft.com/office/drawing/2010/main">
                  <a14:imgLayer r:embed="rId3">
                    <a14:imgEffect>
                      <a14:artisticFilmGrain/>
                    </a14:imgEffect>
                    <a14:imgEffect>
                      <a14:sharpenSoften amount="-4000"/>
                    </a14:imgEffect>
                    <a14:imgEffect>
                      <a14:brightnessContrast bright="-35000" contrast="6000"/>
                    </a14:imgEffect>
                  </a14:imgLayer>
                </a14:imgProps>
              </a:ext>
            </a:extLst>
          </a:blip>
          <a:srcRect l="-1" r="1024"/>
          <a:stretch/>
        </p:blipFill>
        <p:spPr>
          <a:xfrm>
            <a:off x="4182061" y="3505200"/>
            <a:ext cx="3987540" cy="2459736"/>
          </a:xfrm>
          <a:prstGeom prst="rect">
            <a:avLst/>
          </a:prstGeom>
          <a:effectLst>
            <a:glow rad="342900">
              <a:schemeClr val="accent1">
                <a:alpha val="0"/>
              </a:schemeClr>
            </a:glow>
            <a:softEdge rad="317500"/>
          </a:effectLst>
        </p:spPr>
      </p:pic>
    </p:spTree>
    <p:extLst>
      <p:ext uri="{BB962C8B-B14F-4D97-AF65-F5344CB8AC3E}">
        <p14:creationId xmlns:p14="http://schemas.microsoft.com/office/powerpoint/2010/main" val="1084863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Answer 19</a:t>
            </a:r>
            <a:endParaRPr lang="en-US" sz="3600" dirty="0"/>
          </a:p>
        </p:txBody>
      </p:sp>
      <p:sp>
        <p:nvSpPr>
          <p:cNvPr id="3" name="Content Placeholder 2"/>
          <p:cNvSpPr>
            <a:spLocks noGrp="1"/>
          </p:cNvSpPr>
          <p:nvPr>
            <p:ph idx="1"/>
          </p:nvPr>
        </p:nvSpPr>
        <p:spPr>
          <a:xfrm>
            <a:off x="228600" y="1447800"/>
            <a:ext cx="8686800" cy="5791200"/>
          </a:xfrm>
        </p:spPr>
        <p:txBody>
          <a:bodyPr/>
          <a:lstStyle/>
          <a:p>
            <a:r>
              <a:rPr lang="en-US" sz="2400" dirty="0" smtClean="0"/>
              <a:t>An external style sheet is ideal when the style is applied to many pages. With an external style sheet, you can change the look of an entire Web site by changing one file. Each page must link to the style sheet using the &lt;link&gt; tag. The &lt;link&gt; tag goes inside the head section.</a:t>
            </a:r>
          </a:p>
          <a:p>
            <a:endParaRPr lang="en-US" sz="2400" dirty="0" smtClean="0"/>
          </a:p>
          <a:p>
            <a:r>
              <a:rPr lang="en-US" sz="2400" dirty="0" smtClean="0"/>
              <a:t>Sources: </a:t>
            </a:r>
          </a:p>
          <a:p>
            <a:pPr lvl="1"/>
            <a:r>
              <a:rPr lang="en-US" sz="2400" dirty="0" err="1" smtClean="0">
                <a:hlinkClick r:id="rId2"/>
              </a:rPr>
              <a:t>http://www.w3schools.com/css/css_howto.asp</a:t>
            </a:r>
            <a:endParaRPr lang="bg-BG" sz="2400"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58</a:t>
            </a:fld>
            <a:endParaRPr lang="en-US" dirty="0"/>
          </a:p>
        </p:txBody>
      </p:sp>
    </p:spTree>
    <p:extLst>
      <p:ext uri="{BB962C8B-B14F-4D97-AF65-F5344CB8AC3E}">
        <p14:creationId xmlns:p14="http://schemas.microsoft.com/office/powerpoint/2010/main" val="3493765011"/>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4" descr="http://4.bp.blogspot.com/_Fyl1dFhmZf4/S-mjvhNO96I/AAAAAAAAATU/ZB_LbexAHYk/s320/javascript_logo.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168223">
            <a:off x="539215" y="1521546"/>
            <a:ext cx="1855715" cy="1361212"/>
          </a:xfrm>
          <a:prstGeom prst="roundRect">
            <a:avLst>
              <a:gd name="adj" fmla="val 4193"/>
            </a:avLst>
          </a:prstGeom>
          <a:noFill/>
          <a:ln w="25400">
            <a:solidFill>
              <a:schemeClr val="bg1"/>
            </a:solidFill>
          </a:ln>
          <a:extLst>
            <a:ext uri="{909E8E84-426E-40DD-AFC4-6F175D3DCCD1}">
              <a14:hiddenFill xmlns:a14="http://schemas.microsoft.com/office/drawing/2010/main">
                <a:solidFill>
                  <a:srgbClr val="FFFFFF"/>
                </a:solidFill>
              </a14:hiddenFill>
            </a:ext>
          </a:extLst>
        </p:spPr>
      </p:pic>
      <p:sp>
        <p:nvSpPr>
          <p:cNvPr id="17" name="Title 1"/>
          <p:cNvSpPr>
            <a:spLocks noGrp="1"/>
          </p:cNvSpPr>
          <p:nvPr>
            <p:ph type="ctrTitle"/>
          </p:nvPr>
        </p:nvSpPr>
        <p:spPr>
          <a:xfrm>
            <a:off x="609600" y="3395332"/>
            <a:ext cx="7924800" cy="1295400"/>
          </a:xfrm>
        </p:spPr>
        <p:txBody>
          <a:bodyPr/>
          <a:lstStyle/>
          <a:p>
            <a:r>
              <a:rPr lang="en-US" dirty="0" smtClean="0"/>
              <a:t>Scripting Languages and</a:t>
            </a:r>
            <a:r>
              <a:rPr lang="bg-BG" dirty="0" smtClean="0"/>
              <a:t> </a:t>
            </a:r>
            <a:r>
              <a:rPr lang="en-US" dirty="0" smtClean="0"/>
              <a:t>JavaScript</a:t>
            </a:r>
            <a:endParaRPr lang="en-US" dirty="0"/>
          </a:p>
        </p:txBody>
      </p:sp>
      <p:sp>
        <p:nvSpPr>
          <p:cNvPr id="18" name="Subtitle 2"/>
          <p:cNvSpPr>
            <a:spLocks noGrp="1"/>
          </p:cNvSpPr>
          <p:nvPr>
            <p:ph type="subTitle" idx="1"/>
          </p:nvPr>
        </p:nvSpPr>
        <p:spPr>
          <a:xfrm>
            <a:off x="609600" y="4878852"/>
            <a:ext cx="7924800" cy="1564480"/>
          </a:xfrm>
        </p:spPr>
        <p:txBody>
          <a:bodyPr/>
          <a:lstStyle/>
          <a:p>
            <a:r>
              <a:rPr lang="en-US" dirty="0" smtClean="0"/>
              <a:t>Developing scripts with</a:t>
            </a:r>
            <a:r>
              <a:rPr lang="bg-BG" dirty="0" smtClean="0"/>
              <a:t> </a:t>
            </a:r>
            <a:r>
              <a:rPr lang="en-US" dirty="0" smtClean="0"/>
              <a:t>JavaScript</a:t>
            </a:r>
            <a:r>
              <a:rPr lang="bg-BG" dirty="0" smtClean="0"/>
              <a:t>, </a:t>
            </a:r>
            <a:r>
              <a:rPr lang="en-US" dirty="0" smtClean="0"/>
              <a:t>main JavaScript libraries</a:t>
            </a:r>
            <a:r>
              <a:rPr lang="bg-BG" dirty="0" smtClean="0"/>
              <a:t>, </a:t>
            </a:r>
            <a:r>
              <a:rPr lang="en-US" dirty="0" smtClean="0"/>
              <a:t>operators</a:t>
            </a:r>
            <a:r>
              <a:rPr lang="bg-BG" dirty="0" smtClean="0"/>
              <a:t>, </a:t>
            </a:r>
            <a:r>
              <a:rPr lang="en-US" dirty="0" smtClean="0"/>
              <a:t>objects</a:t>
            </a:r>
            <a:r>
              <a:rPr lang="bg-BG" dirty="0" smtClean="0"/>
              <a:t>, </a:t>
            </a:r>
            <a:r>
              <a:rPr lang="en-US" dirty="0" smtClean="0"/>
              <a:t>DOM tree manipulation</a:t>
            </a:r>
            <a:endParaRPr lang="en-US" dirty="0"/>
          </a:p>
        </p:txBody>
      </p:sp>
      <p:pic>
        <p:nvPicPr>
          <p:cNvPr id="19" name="Picture 18" descr="http://www.berniecode.com/blog/wp-content/uploads/2007/03/visual-studio-javascript-debugging.png"/>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5410200" y="838200"/>
            <a:ext cx="3019424" cy="1981200"/>
          </a:xfrm>
          <a:prstGeom prst="roundRect">
            <a:avLst>
              <a:gd name="adj" fmla="val 4501"/>
            </a:avLst>
          </a:prstGeom>
          <a:solidFill>
            <a:srgbClr val="FFFFFF">
              <a:shade val="85000"/>
            </a:srgbClr>
          </a:solidFill>
          <a:ln>
            <a:noFill/>
          </a:ln>
          <a:effectLst>
            <a:reflection blurRad="12700" stA="38000" endPos="28000" dist="5000" dir="5400000" sy="-100000" algn="bl" rotWithShape="0"/>
          </a:effectLst>
          <a:scene3d>
            <a:camera prst="perspectiveContrastingLeftFacing" fov="2700000">
              <a:rot lat="323880" lon="2628735" rev="21594000"/>
            </a:camera>
            <a:lightRig rig="threePt" dir="t"/>
          </a:scene3d>
        </p:spPr>
      </p:pic>
      <p:pic>
        <p:nvPicPr>
          <p:cNvPr id="20" name="Picture 6" descr="http://www.strictlyphp.com/blog/wp-content/uploads/2009/07/icon_javascript.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598734" y="2133600"/>
            <a:ext cx="990600" cy="990601"/>
          </a:xfrm>
          <a:prstGeom prst="rect">
            <a:avLst/>
          </a:prstGeom>
          <a:noFill/>
        </p:spPr>
      </p:pic>
      <p:pic>
        <p:nvPicPr>
          <p:cNvPr id="21" name="Picture 8" descr="http://www.lnl.infn.it/~epics/WikiDumps/localhost/160px-javascript_icon.svg.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196704" y="1434704"/>
            <a:ext cx="1613296" cy="1613297"/>
          </a:xfrm>
          <a:prstGeom prst="rect">
            <a:avLst/>
          </a:prstGeom>
          <a:noFill/>
          <a:scene3d>
            <a:camera prst="perspectiveContrastingRightFacing" fov="3900000">
              <a:rot lat="1096793" lon="21059336" rev="21486019"/>
            </a:camera>
            <a:lightRig rig="threePt" dir="t"/>
          </a:scene3d>
        </p:spPr>
      </p:pic>
      <p:pic>
        <p:nvPicPr>
          <p:cNvPr id="22" name="Picture 10" descr="http://icons.mysitemyway.com/wp-content/gallery/glowing-green-neon-icons-business/111095-glowing-green-neon-icon-business-cursor.png"/>
          <p:cNvPicPr>
            <a:picLocks noChangeAspect="1" noChangeArrowheads="1"/>
          </p:cNvPicPr>
          <p:nvPr/>
        </p:nvPicPr>
        <p:blipFill>
          <a:blip r:embed="rId6" cstate="screen">
            <a:extLst>
              <a:ext uri="{28A0092B-C50C-407E-A947-70E740481C1C}">
                <a14:useLocalDpi xmlns:a14="http://schemas.microsoft.com/office/drawing/2010/main" val="0"/>
              </a:ext>
            </a:extLst>
          </a:blip>
          <a:srcRect/>
          <a:stretch>
            <a:fillRect/>
          </a:stretch>
        </p:blipFill>
        <p:spPr bwMode="auto">
          <a:xfrm rot="5954108">
            <a:off x="3720988" y="1212408"/>
            <a:ext cx="2069928" cy="2069930"/>
          </a:xfrm>
          <a:prstGeom prst="rect">
            <a:avLst/>
          </a:prstGeom>
          <a:noFill/>
        </p:spPr>
      </p:pic>
    </p:spTree>
    <p:extLst>
      <p:ext uri="{BB962C8B-B14F-4D97-AF65-F5344CB8AC3E}">
        <p14:creationId xmlns:p14="http://schemas.microsoft.com/office/powerpoint/2010/main" val="423260085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 02</a:t>
            </a:r>
            <a:endParaRPr lang="en-US" dirty="0"/>
          </a:p>
        </p:txBody>
      </p:sp>
      <p:sp>
        <p:nvSpPr>
          <p:cNvPr id="3" name="Content Placeholder 2"/>
          <p:cNvSpPr>
            <a:spLocks noGrp="1"/>
          </p:cNvSpPr>
          <p:nvPr>
            <p:ph idx="1"/>
          </p:nvPr>
        </p:nvSpPr>
        <p:spPr>
          <a:xfrm>
            <a:off x="228600" y="1219200"/>
            <a:ext cx="8686800" cy="5638800"/>
          </a:xfrm>
        </p:spPr>
        <p:txBody>
          <a:bodyPr/>
          <a:lstStyle/>
          <a:p>
            <a:r>
              <a:rPr lang="en-US" sz="2400" dirty="0" smtClean="0"/>
              <a:t>What is ASP.NET ?</a:t>
            </a:r>
            <a:endParaRPr lang="bg-BG" sz="2400" dirty="0" smtClean="0"/>
          </a:p>
          <a:p>
            <a:pPr marL="871538" lvl="1" indent="-514350">
              <a:buFont typeface="+mj-lt"/>
              <a:buAutoNum type="alphaLcParenR"/>
            </a:pPr>
            <a:r>
              <a:rPr lang="en-US" sz="2400" dirty="0" smtClean="0"/>
              <a:t>A server-side Web application framework designed for Web development to produce dynamic Web pages</a:t>
            </a:r>
          </a:p>
          <a:p>
            <a:pPr marL="871538" lvl="1" indent="-514350">
              <a:buFont typeface="+mj-lt"/>
              <a:buAutoNum type="alphaLcParenR"/>
            </a:pPr>
            <a:r>
              <a:rPr lang="en-US" sz="2400" dirty="0" smtClean="0"/>
              <a:t>A dynamic, reflective, object-oriented, general-purpose programming language</a:t>
            </a:r>
          </a:p>
          <a:p>
            <a:pPr marL="871538" lvl="1" indent="-514350">
              <a:buFont typeface="+mj-lt"/>
              <a:buAutoNum type="alphaLcParenR"/>
            </a:pPr>
            <a:r>
              <a:rPr lang="en-US" sz="2400" dirty="0" smtClean="0"/>
              <a:t>A server-side scripting language designed for web development but also used as a general-purpose programming language</a:t>
            </a:r>
          </a:p>
          <a:p>
            <a:pPr marL="871538" lvl="1" indent="-514350">
              <a:buFont typeface="+mj-lt"/>
              <a:buAutoNum type="alphaLcParenR"/>
            </a:pPr>
            <a:r>
              <a:rPr lang="en-US" sz="2400" dirty="0" smtClean="0"/>
              <a:t>A prototype-based scripting language with dynamic typing and has first-class functions</a:t>
            </a:r>
          </a:p>
          <a:p>
            <a:pPr marL="871538" lvl="1" indent="-514350">
              <a:buFont typeface="+mj-lt"/>
              <a:buAutoNum type="alphaLcParenR"/>
            </a:pPr>
            <a:endParaRPr lang="en-US"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6</a:t>
            </a:fld>
            <a:endParaRPr lang="en-US" dirty="0"/>
          </a:p>
        </p:txBody>
      </p:sp>
      <p:sp>
        <p:nvSpPr>
          <p:cNvPr id="5" name="Oval 4"/>
          <p:cNvSpPr/>
          <p:nvPr/>
        </p:nvSpPr>
        <p:spPr>
          <a:xfrm>
            <a:off x="457200" y="1676400"/>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039266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 20</a:t>
            </a:r>
            <a:endParaRPr lang="en-US" dirty="0"/>
          </a:p>
        </p:txBody>
      </p:sp>
      <p:sp>
        <p:nvSpPr>
          <p:cNvPr id="3" name="Content Placeholder 2"/>
          <p:cNvSpPr>
            <a:spLocks noGrp="1"/>
          </p:cNvSpPr>
          <p:nvPr>
            <p:ph idx="1"/>
          </p:nvPr>
        </p:nvSpPr>
        <p:spPr>
          <a:xfrm>
            <a:off x="228600" y="1524000"/>
            <a:ext cx="8686800" cy="5638800"/>
          </a:xfrm>
        </p:spPr>
        <p:txBody>
          <a:bodyPr/>
          <a:lstStyle/>
          <a:p>
            <a:pPr>
              <a:lnSpc>
                <a:spcPct val="100000"/>
              </a:lnSpc>
            </a:pPr>
            <a:r>
              <a:rPr lang="en-US" sz="2400" dirty="0" smtClean="0"/>
              <a:t>Inside which HTML element do we put the JavaScript </a:t>
            </a:r>
            <a:r>
              <a:rPr lang="en-US" sz="2400" dirty="0" smtClean="0"/>
              <a:t>code?</a:t>
            </a:r>
            <a:endParaRPr lang="en-US" sz="2400" dirty="0" smtClean="0"/>
          </a:p>
          <a:p>
            <a:pPr marL="871538" lvl="1" indent="-514350">
              <a:lnSpc>
                <a:spcPct val="100000"/>
              </a:lnSpc>
              <a:buFont typeface="+mj-lt"/>
              <a:buAutoNum type="alphaLcParenR"/>
            </a:pPr>
            <a:r>
              <a:rPr lang="en-US" sz="2400" dirty="0" smtClean="0"/>
              <a:t>&lt;javascript&gt;</a:t>
            </a:r>
          </a:p>
          <a:p>
            <a:pPr marL="871538" lvl="1" indent="-514350">
              <a:lnSpc>
                <a:spcPct val="100000"/>
              </a:lnSpc>
              <a:buFont typeface="+mj-lt"/>
              <a:buAutoNum type="alphaLcParenR"/>
            </a:pPr>
            <a:r>
              <a:rPr lang="en-US" sz="2400" dirty="0" smtClean="0"/>
              <a:t>&lt;js&gt;</a:t>
            </a:r>
          </a:p>
          <a:p>
            <a:pPr marL="871538" lvl="1" indent="-514350">
              <a:lnSpc>
                <a:spcPct val="100000"/>
              </a:lnSpc>
              <a:buFont typeface="+mj-lt"/>
              <a:buAutoNum type="alphaLcParenR"/>
            </a:pPr>
            <a:r>
              <a:rPr lang="en-US" sz="2400" dirty="0" smtClean="0"/>
              <a:t>&lt;script&gt;</a:t>
            </a:r>
          </a:p>
          <a:p>
            <a:pPr marL="871538" lvl="1" indent="-514350">
              <a:lnSpc>
                <a:spcPct val="100000"/>
              </a:lnSpc>
              <a:buFont typeface="+mj-lt"/>
              <a:buAutoNum type="alphaLcParenR"/>
            </a:pPr>
            <a:r>
              <a:rPr lang="en-US" sz="2400" dirty="0" smtClean="0"/>
              <a:t>&lt;scripting&gt;</a:t>
            </a:r>
          </a:p>
          <a:p>
            <a:pPr marL="871538" lvl="1" indent="-514350">
              <a:lnSpc>
                <a:spcPct val="100000"/>
              </a:lnSpc>
              <a:buFont typeface="+mj-lt"/>
              <a:buAutoNum type="alphaLcParenR"/>
            </a:pPr>
            <a:r>
              <a:rPr lang="en-US" sz="2400" dirty="0" smtClean="0"/>
              <a:t>None of the above</a:t>
            </a:r>
          </a:p>
          <a:p>
            <a:pPr marL="871538" lvl="1" indent="-514350">
              <a:lnSpc>
                <a:spcPct val="100000"/>
              </a:lnSpc>
              <a:buNone/>
            </a:pPr>
            <a:endParaRPr lang="en-US"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60</a:t>
            </a:fld>
            <a:endParaRPr lang="en-US" dirty="0"/>
          </a:p>
        </p:txBody>
      </p:sp>
      <p:sp>
        <p:nvSpPr>
          <p:cNvPr id="5" name="Oval 4"/>
          <p:cNvSpPr/>
          <p:nvPr/>
        </p:nvSpPr>
        <p:spPr>
          <a:xfrm>
            <a:off x="457200" y="3048000"/>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pic>
        <p:nvPicPr>
          <p:cNvPr id="7" name="Picture 6" descr="javascript.jpg"/>
          <p:cNvPicPr>
            <a:picLocks noChangeAspect="1"/>
          </p:cNvPicPr>
          <p:nvPr/>
        </p:nvPicPr>
        <p:blipFill>
          <a:blip r:embed="rId2" cstate="print"/>
          <a:stretch>
            <a:fillRect/>
          </a:stretch>
        </p:blipFill>
        <p:spPr>
          <a:xfrm>
            <a:off x="4038600" y="2667000"/>
            <a:ext cx="3769824" cy="3017289"/>
          </a:xfrm>
          <a:prstGeom prst="rect">
            <a:avLst/>
          </a:prstGeom>
          <a:ln>
            <a:noFill/>
          </a:ln>
          <a:effectLst>
            <a:glow rad="127000">
              <a:schemeClr val="bg1">
                <a:alpha val="43000"/>
              </a:schemeClr>
            </a:glow>
            <a:softEdge rad="330200"/>
          </a:effectLst>
          <a:scene3d>
            <a:camera prst="perspectiveContrastingLeftFacing"/>
            <a:lightRig rig="threePt" dir="t"/>
          </a:scene3d>
        </p:spPr>
      </p:pic>
    </p:spTree>
    <p:extLst>
      <p:ext uri="{BB962C8B-B14F-4D97-AF65-F5344CB8AC3E}">
        <p14:creationId xmlns:p14="http://schemas.microsoft.com/office/powerpoint/2010/main" val="1587361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Answer 20</a:t>
            </a:r>
            <a:endParaRPr lang="en-CA" dirty="0"/>
          </a:p>
        </p:txBody>
      </p:sp>
      <p:sp>
        <p:nvSpPr>
          <p:cNvPr id="3" name="Content Placeholder 2"/>
          <p:cNvSpPr>
            <a:spLocks noGrp="1"/>
          </p:cNvSpPr>
          <p:nvPr>
            <p:ph idx="1"/>
          </p:nvPr>
        </p:nvSpPr>
        <p:spPr>
          <a:xfrm>
            <a:off x="228600" y="1524000"/>
            <a:ext cx="8686800" cy="5791200"/>
          </a:xfrm>
        </p:spPr>
        <p:txBody>
          <a:bodyPr/>
          <a:lstStyle/>
          <a:p>
            <a:pPr>
              <a:lnSpc>
                <a:spcPct val="100000"/>
              </a:lnSpc>
            </a:pPr>
            <a:r>
              <a:rPr lang="en-US" sz="2400" dirty="0" smtClean="0"/>
              <a:t>JavaScript code modules are a concept introduced in Gecko 1.9 and can be used for sharing code between different privileged scopes. Modules can also be used to create global JavaScript singletons that previously required using JavaScript </a:t>
            </a:r>
            <a:r>
              <a:rPr lang="en-US" sz="2400" dirty="0" err="1" smtClean="0"/>
              <a:t>XPCOM</a:t>
            </a:r>
            <a:r>
              <a:rPr lang="en-US" sz="2400" dirty="0" smtClean="0"/>
              <a:t> objects. A JavaScript code module is simply some JavaScript code located in a registered location. The module is loaded into a specific JavaScript scope, such as XUL script or JavaScript XPCOM script, using </a:t>
            </a:r>
            <a:r>
              <a:rPr lang="en-US" sz="2400" i="1" dirty="0" err="1" smtClean="0"/>
              <a:t>Components.utils.import</a:t>
            </a:r>
            <a:r>
              <a:rPr lang="en-US" sz="2400" i="1" dirty="0" smtClean="0"/>
              <a:t>()</a:t>
            </a:r>
            <a:r>
              <a:rPr lang="en-US" sz="2400" i="1" dirty="0" smtClean="0">
                <a:solidFill>
                  <a:srgbClr val="FFFFFF"/>
                </a:solidFill>
              </a:rPr>
              <a:t> </a:t>
            </a:r>
            <a:r>
              <a:rPr lang="en-US" sz="2400" dirty="0" smtClean="0"/>
              <a:t>or </a:t>
            </a:r>
            <a:r>
              <a:rPr lang="en-US" sz="2400" i="1" dirty="0" err="1" smtClean="0"/>
              <a:t>Components.utils</a:t>
            </a:r>
            <a:r>
              <a:rPr lang="en-US" sz="2400" i="1" dirty="0" smtClean="0"/>
              <a:t>["import"]()</a:t>
            </a:r>
            <a:r>
              <a:rPr lang="en-US" sz="2400" dirty="0" smtClean="0"/>
              <a:t>.</a:t>
            </a:r>
          </a:p>
          <a:p>
            <a:pPr>
              <a:lnSpc>
                <a:spcPct val="100000"/>
              </a:lnSpc>
            </a:pPr>
            <a:r>
              <a:rPr lang="en-US" sz="2400" dirty="0" smtClean="0"/>
              <a:t>Sources: </a:t>
            </a:r>
          </a:p>
          <a:p>
            <a:pPr lvl="1">
              <a:lnSpc>
                <a:spcPct val="100000"/>
              </a:lnSpc>
            </a:pPr>
            <a:r>
              <a:rPr lang="en-US" sz="2400" u="sng" dirty="0" err="1" smtClean="0">
                <a:solidFill>
                  <a:schemeClr val="tx1">
                    <a:lumMod val="50000"/>
                  </a:schemeClr>
                </a:solidFill>
              </a:rPr>
              <a:t>http://goo.gl/ya1eEP</a:t>
            </a:r>
            <a:endParaRPr lang="en-CA" sz="2400" u="sng" dirty="0">
              <a:solidFill>
                <a:schemeClr val="tx1">
                  <a:lumMod val="50000"/>
                </a:schemeClr>
              </a:solidFill>
            </a:endParaRP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61</a:t>
            </a:fld>
            <a:endParaRPr lang="en-US" dirty="0"/>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828800" y="199900"/>
            <a:ext cx="7086600" cy="838200"/>
          </a:xfrm>
        </p:spPr>
        <p:txBody>
          <a:bodyPr/>
          <a:lstStyle/>
          <a:p>
            <a:r>
              <a:rPr lang="en-US" dirty="0" smtClean="0"/>
              <a:t>IT Practice Test</a:t>
            </a:r>
            <a:endParaRPr lang="en-US" dirty="0"/>
          </a:p>
        </p:txBody>
      </p:sp>
      <p:sp>
        <p:nvSpPr>
          <p:cNvPr id="4" name="Content Placeholder 2"/>
          <p:cNvSpPr>
            <a:spLocks noGrp="1"/>
          </p:cNvSpPr>
          <p:nvPr>
            <p:ph idx="1"/>
          </p:nvPr>
        </p:nvSpPr>
        <p:spPr>
          <a:xfrm>
            <a:off x="1748416" y="2930915"/>
            <a:ext cx="5642984" cy="1219201"/>
          </a:xfrm>
        </p:spPr>
        <p:txBody>
          <a:bodyPr wrap="none" lIns="0" tIns="0" rIns="0" bIns="0" anchor="ctr" anchorCtr="0">
            <a:noAutofit/>
            <a:scene3d>
              <a:camera prst="orthographicFront"/>
              <a:lightRig rig="soft" dir="t">
                <a:rot lat="0" lon="0" rev="10800000"/>
              </a:lightRig>
            </a:scene3d>
            <a:sp3d>
              <a:bevelT w="27940" h="12700"/>
              <a:contourClr>
                <a:srgbClr val="DDDDDD"/>
              </a:contourClr>
            </a:sp3d>
          </a:bodyPr>
          <a:lstStyle/>
          <a:p>
            <a:pPr marL="0" indent="0" algn="ctr">
              <a:lnSpc>
                <a:spcPct val="100000"/>
              </a:lnSpc>
              <a:spcBef>
                <a:spcPts val="0"/>
              </a:spcBef>
              <a:spcAft>
                <a:spcPts val="0"/>
              </a:spcAft>
              <a:buNone/>
            </a:pPr>
            <a:r>
              <a:rPr lang="en-US" sz="7600" spc="150" dirty="0" smtClean="0">
                <a:ln w="11430"/>
                <a:solidFill>
                  <a:schemeClr val="tx1">
                    <a:lumMod val="40000"/>
                    <a:lumOff val="60000"/>
                  </a:schemeClr>
                </a:solidFill>
                <a:effectLst>
                  <a:outerShdw blurRad="25400" algn="tl" rotWithShape="0">
                    <a:srgbClr val="000000">
                      <a:alpha val="43000"/>
                    </a:srgbClr>
                  </a:outerShdw>
                </a:effectLst>
              </a:rPr>
              <a:t>Questions?</a:t>
            </a:r>
            <a:endParaRPr lang="en-US" sz="7600" spc="150" dirty="0">
              <a:ln w="11430"/>
              <a:solidFill>
                <a:schemeClr val="tx1">
                  <a:lumMod val="40000"/>
                  <a:lumOff val="60000"/>
                </a:schemeClr>
              </a:solidFill>
              <a:effectLst>
                <a:outerShdw blurRad="25400" algn="tl" rotWithShape="0">
                  <a:srgbClr val="000000">
                    <a:alpha val="43000"/>
                  </a:srgbClr>
                </a:outerShdw>
              </a:effectLst>
            </a:endParaRPr>
          </a:p>
        </p:txBody>
      </p:sp>
      <p:sp>
        <p:nvSpPr>
          <p:cNvPr id="6" name="TextBox 5">
            <a:hlinkClick r:id="rId2" tooltip="Форум за програмиране и уеб дизайн - дискусии, съвети, въпроси и отговори @ Софтуерна академия на Телерик"/>
          </p:cNvPr>
          <p:cNvSpPr txBox="1"/>
          <p:nvPr/>
        </p:nvSpPr>
        <p:spPr>
          <a:xfrm rot="12041701" flipH="1">
            <a:off x="7430220" y="4059648"/>
            <a:ext cx="890352" cy="1862048"/>
          </a:xfrm>
          <a:prstGeom prst="rect">
            <a:avLst/>
          </a:prstGeom>
          <a:noFill/>
        </p:spPr>
        <p:txBody>
          <a:bodyPr wrap="square" rtlCol="0">
            <a:spAutoFit/>
            <a:scene3d>
              <a:camera prst="orthographicFront"/>
              <a:lightRig rig="threePt" dir="t"/>
            </a:scene3d>
            <a:sp3d extrusionH="57150">
              <a:bevelT w="38100" h="38100"/>
            </a:sp3d>
          </a:bodyPr>
          <a:lstStyle/>
          <a:p>
            <a:r>
              <a:rPr lang="en-US" sz="11500" b="1" dirty="0" smtClean="0">
                <a:solidFill>
                  <a:schemeClr val="tx1">
                    <a:lumMod val="75000"/>
                  </a:schemeClr>
                </a:solidFill>
                <a:effectLst>
                  <a:reflection blurRad="6350" stA="55000" endA="300" endPos="45500" dir="5400000" sy="-100000" algn="bl" rotWithShape="0"/>
                </a:effectLst>
              </a:rPr>
              <a:t>?</a:t>
            </a:r>
            <a:endParaRPr lang="en-US" sz="11500" b="1" dirty="0">
              <a:solidFill>
                <a:schemeClr val="tx1">
                  <a:lumMod val="75000"/>
                </a:schemeClr>
              </a:solidFill>
              <a:effectLst>
                <a:reflection blurRad="6350" stA="55000" endA="300" endPos="45500" dir="5400000" sy="-100000" algn="bl" rotWithShape="0"/>
              </a:effectLst>
            </a:endParaRPr>
          </a:p>
        </p:txBody>
      </p:sp>
      <p:sp>
        <p:nvSpPr>
          <p:cNvPr id="7" name="TextBox 6">
            <a:hlinkClick r:id="rId3" tooltip="Курсове и уроци по програмиране, уеб дизайн, разработка на софтуер и информационни технологии - лекции, видео уроци, обучения - безплатно"/>
          </p:cNvPr>
          <p:cNvSpPr txBox="1"/>
          <p:nvPr/>
        </p:nvSpPr>
        <p:spPr>
          <a:xfrm rot="2456848" flipH="1">
            <a:off x="968763" y="4970087"/>
            <a:ext cx="859648" cy="1569660"/>
          </a:xfrm>
          <a:prstGeom prst="rect">
            <a:avLst/>
          </a:prstGeom>
          <a:noFill/>
        </p:spPr>
        <p:txBody>
          <a:bodyPr wrap="square" rtlCol="0">
            <a:spAutoFit/>
            <a:scene3d>
              <a:camera prst="orthographicFront"/>
              <a:lightRig rig="threePt" dir="t"/>
            </a:scene3d>
            <a:sp3d extrusionH="57150">
              <a:bevelT w="38100" h="38100"/>
            </a:sp3d>
          </a:bodyPr>
          <a:lstStyle/>
          <a:p>
            <a:pPr>
              <a:lnSpc>
                <a:spcPct val="80000"/>
              </a:lnSpc>
            </a:pPr>
            <a:r>
              <a:rPr lang="en-US" sz="12000" b="1" dirty="0" smtClean="0">
                <a:solidFill>
                  <a:srgbClr val="FFBF8B"/>
                </a:solidFill>
                <a:effectLst>
                  <a:reflection blurRad="6350" stA="55000" endA="300" endPos="45500" dir="5400000" sy="-100000" algn="bl" rotWithShape="0"/>
                </a:effectLst>
                <a:latin typeface="Cambria" pitchFamily="18" charset="0"/>
              </a:rPr>
              <a:t>?</a:t>
            </a:r>
            <a:endParaRPr lang="en-US" sz="12000" b="1" dirty="0">
              <a:solidFill>
                <a:srgbClr val="FFBF8B"/>
              </a:solidFill>
              <a:effectLst>
                <a:reflection blurRad="6350" stA="55000" endA="300" endPos="45500" dir="5400000" sy="-100000" algn="bl" rotWithShape="0"/>
              </a:effectLst>
              <a:latin typeface="Cambria" pitchFamily="18" charset="0"/>
            </a:endParaRPr>
          </a:p>
        </p:txBody>
      </p:sp>
      <p:sp>
        <p:nvSpPr>
          <p:cNvPr id="8" name="TextBox 7">
            <a:hlinkClick r:id="rId4" tooltip="Програмиране за деца - безплатно в Телерик кидс академия"/>
          </p:cNvPr>
          <p:cNvSpPr txBox="1"/>
          <p:nvPr/>
        </p:nvSpPr>
        <p:spPr>
          <a:xfrm rot="9535351" flipH="1">
            <a:off x="923386" y="1861198"/>
            <a:ext cx="673363" cy="1446550"/>
          </a:xfrm>
          <a:prstGeom prst="rect">
            <a:avLst/>
          </a:prstGeom>
          <a:noFill/>
        </p:spPr>
        <p:txBody>
          <a:bodyPr wrap="square" rtlCol="0">
            <a:spAutoFit/>
            <a:scene3d>
              <a:camera prst="isometricOffAxis1Right"/>
              <a:lightRig rig="threePt" dir="t"/>
            </a:scene3d>
            <a:sp3d extrusionH="57150">
              <a:bevelT w="38100" h="38100"/>
            </a:sp3d>
          </a:bodyPr>
          <a:lstStyle/>
          <a:p>
            <a:r>
              <a:rPr lang="en-US" sz="8800" dirty="0" smtClean="0">
                <a:solidFill>
                  <a:schemeClr val="accent5">
                    <a:lumMod val="60000"/>
                    <a:lumOff val="40000"/>
                  </a:schemeClr>
                </a:solidFill>
                <a:effectLst>
                  <a:reflection blurRad="6350" stA="55000" endA="300" endPos="45500" dir="5400000" sy="-100000" algn="bl" rotWithShape="0"/>
                </a:effectLst>
              </a:rPr>
              <a:t>?</a:t>
            </a:r>
            <a:endParaRPr lang="en-US" sz="8800" dirty="0">
              <a:solidFill>
                <a:schemeClr val="accent5">
                  <a:lumMod val="60000"/>
                  <a:lumOff val="40000"/>
                </a:schemeClr>
              </a:solidFill>
              <a:effectLst>
                <a:reflection blurRad="6350" stA="55000" endA="300" endPos="45500" dir="5400000" sy="-100000" algn="bl" rotWithShape="0"/>
              </a:effectLst>
            </a:endParaRPr>
          </a:p>
        </p:txBody>
      </p:sp>
      <p:sp>
        <p:nvSpPr>
          <p:cNvPr id="9" name="TextBox 8">
            <a:hlinkClick r:id="rId5" tooltip="Безплатен SEO курс - оптимизация за търсачки, уроци по SEO"/>
          </p:cNvPr>
          <p:cNvSpPr txBox="1"/>
          <p:nvPr/>
        </p:nvSpPr>
        <p:spPr>
          <a:xfrm rot="16938170" flipH="1">
            <a:off x="4905823" y="1118942"/>
            <a:ext cx="859648" cy="1992899"/>
          </a:xfrm>
          <a:prstGeom prst="rect">
            <a:avLst/>
          </a:prstGeom>
          <a:noFill/>
        </p:spPr>
        <p:txBody>
          <a:bodyPr wrap="square" rtlCol="0">
            <a:spAutoFit/>
            <a:scene3d>
              <a:camera prst="orthographicFront"/>
              <a:lightRig rig="threePt" dir="t"/>
            </a:scene3d>
            <a:sp3d extrusionH="57150">
              <a:bevelT w="38100" h="38100"/>
            </a:sp3d>
          </a:bodyPr>
          <a:lstStyle/>
          <a:p>
            <a:r>
              <a:rPr lang="en-US" sz="11500" b="1" dirty="0" smtClean="0">
                <a:solidFill>
                  <a:srgbClr val="FF831D"/>
                </a:solidFill>
                <a:effectLst>
                  <a:reflection blurRad="6350" stA="55000" endA="300" endPos="45500" dir="5400000" sy="-100000" algn="bl" rotWithShape="0"/>
                </a:effectLst>
              </a:rPr>
              <a:t>?</a:t>
            </a:r>
            <a:endParaRPr lang="en-US" sz="11500" b="1" dirty="0">
              <a:solidFill>
                <a:srgbClr val="FF831D"/>
              </a:solidFill>
              <a:effectLst>
                <a:reflection blurRad="6350" stA="55000" endA="300" endPos="45500" dir="5400000" sy="-100000" algn="bl" rotWithShape="0"/>
              </a:effectLst>
            </a:endParaRPr>
          </a:p>
        </p:txBody>
      </p:sp>
      <p:sp>
        <p:nvSpPr>
          <p:cNvPr id="10" name="TextBox 9">
            <a:hlinkClick r:id="rId6" tooltip="Безплатен курс &quot;Уеб дизайн с HTML, CSS и JavaScript&quot; - уроци по правене на уеб сайтове, HTML, CSS, Photoshop, JavaScript и CMS системи"/>
          </p:cNvPr>
          <p:cNvSpPr txBox="1"/>
          <p:nvPr/>
        </p:nvSpPr>
        <p:spPr>
          <a:xfrm rot="19836951" flipH="1">
            <a:off x="7379010" y="1647554"/>
            <a:ext cx="949687" cy="2062103"/>
          </a:xfrm>
          <a:prstGeom prst="rect">
            <a:avLst/>
          </a:prstGeom>
          <a:noFill/>
        </p:spPr>
        <p:txBody>
          <a:bodyPr wrap="square" rtlCol="0">
            <a:spAutoFit/>
            <a:scene3d>
              <a:camera prst="orthographicFront"/>
              <a:lightRig rig="glow" dir="tl">
                <a:rot lat="0" lon="0" rev="5400000"/>
              </a:lightRig>
            </a:scene3d>
            <a:sp3d contourW="12700">
              <a:bevelT w="25400" h="25400"/>
              <a:contourClr>
                <a:schemeClr val="accent6">
                  <a:shade val="73000"/>
                </a:schemeClr>
              </a:contourClr>
            </a:sp3d>
          </a:bodyPr>
          <a:lstStyle/>
          <a:p>
            <a:r>
              <a:rPr lang="en-US" sz="12800" b="1" dirty="0" smtClean="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innerShdw blurRad="63500" dist="50800" dir="8100000">
                    <a:prstClr val="black">
                      <a:alpha val="50000"/>
                    </a:prstClr>
                  </a:innerShdw>
                  <a:reflection blurRad="6350" stA="55000" endA="300" endPos="45500" dir="5400000" sy="-100000" algn="bl" rotWithShape="0"/>
                </a:effectLst>
              </a:rPr>
              <a:t>?</a:t>
            </a:r>
            <a:endParaRPr lang="en-US" sz="12800" b="1"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innerShdw blurRad="63500" dist="50800" dir="8100000">
                  <a:prstClr val="black">
                    <a:alpha val="50000"/>
                  </a:prstClr>
                </a:innerShdw>
                <a:reflection blurRad="6350" stA="55000" endA="300" endPos="45500" dir="5400000" sy="-100000" algn="bl" rotWithShape="0"/>
              </a:effectLst>
            </a:endParaRPr>
          </a:p>
        </p:txBody>
      </p:sp>
      <p:sp>
        <p:nvSpPr>
          <p:cNvPr id="11" name="TextBox 10">
            <a:hlinkClick r:id="rId7" tooltip="Училищна софтуерна академия - безплатни уроци по програмиране и уеб дизайн"/>
          </p:cNvPr>
          <p:cNvSpPr txBox="1"/>
          <p:nvPr/>
        </p:nvSpPr>
        <p:spPr>
          <a:xfrm rot="2233443" flipH="1">
            <a:off x="2139218" y="1092465"/>
            <a:ext cx="445351" cy="954107"/>
          </a:xfrm>
          <a:prstGeom prst="rect">
            <a:avLst/>
          </a:prstGeom>
          <a:noFill/>
        </p:spPr>
        <p:txBody>
          <a:bodyPr wrap="square" rtlCol="0">
            <a:spAutoFit/>
            <a:scene3d>
              <a:camera prst="perspectiveHeroicExtremeLeftFacing"/>
              <a:lightRig rig="threePt" dir="t"/>
            </a:scene3d>
            <a:sp3d extrusionH="57150">
              <a:bevelT w="38100" h="38100"/>
            </a:sp3d>
          </a:bodyPr>
          <a:lstStyle/>
          <a:p>
            <a:r>
              <a:rPr lang="en-US" sz="5600" dirty="0" smtClean="0">
                <a:solidFill>
                  <a:schemeClr val="tx2">
                    <a:lumMod val="75000"/>
                  </a:schemeClr>
                </a:solidFill>
                <a:effectLst>
                  <a:reflection blurRad="6350" stA="55000" endA="300" endPos="45500" dir="5400000" sy="-100000" algn="bl" rotWithShape="0"/>
                </a:effectLst>
              </a:rPr>
              <a:t>?</a:t>
            </a:r>
            <a:endParaRPr lang="en-US" sz="5600" dirty="0">
              <a:solidFill>
                <a:schemeClr val="tx2">
                  <a:lumMod val="75000"/>
                </a:schemeClr>
              </a:solidFill>
              <a:effectLst>
                <a:reflection blurRad="6350" stA="55000" endA="300" endPos="45500" dir="5400000" sy="-100000" algn="bl" rotWithShape="0"/>
              </a:effectLst>
            </a:endParaRPr>
          </a:p>
        </p:txBody>
      </p:sp>
      <p:sp>
        <p:nvSpPr>
          <p:cNvPr id="12" name="TextBox 11">
            <a:hlinkClick r:id="rId8" tooltip="Безплатен курс &quot;Програмиране с ASP.NET MVC&quot; - уеб технологии, бази данни, C#, .NET, ASP.NET MVC"/>
          </p:cNvPr>
          <p:cNvSpPr txBox="1"/>
          <p:nvPr/>
        </p:nvSpPr>
        <p:spPr>
          <a:xfrm rot="8530737" flipH="1">
            <a:off x="4757100" y="4722613"/>
            <a:ext cx="643173" cy="1569660"/>
          </a:xfrm>
          <a:prstGeom prst="rect">
            <a:avLst/>
          </a:prstGeom>
          <a:noFill/>
        </p:spPr>
        <p:txBody>
          <a:bodyPr wrap="square" rtlCol="0">
            <a:spAutoFit/>
            <a:scene3d>
              <a:camera prst="orthographicFront"/>
              <a:lightRig rig="threePt" dir="t"/>
            </a:scene3d>
            <a:sp3d extrusionH="57150">
              <a:bevelT w="38100" h="38100"/>
            </a:sp3d>
          </a:bodyPr>
          <a:lstStyle/>
          <a:p>
            <a:r>
              <a:rPr lang="en-US" sz="9600" dirty="0" smtClean="0">
                <a:solidFill>
                  <a:srgbClr val="FF4A37"/>
                </a:solidFill>
                <a:effectLst>
                  <a:reflection blurRad="6350" stA="60000" endA="900" endPos="60000" dist="29997" dir="5400000" sy="-100000" algn="bl" rotWithShape="0"/>
                </a:effectLst>
              </a:rPr>
              <a:t>?</a:t>
            </a:r>
            <a:endParaRPr lang="en-US" sz="9600" dirty="0">
              <a:solidFill>
                <a:srgbClr val="FF4A37"/>
              </a:solidFill>
              <a:effectLst>
                <a:reflection blurRad="6350" stA="60000" endA="900" endPos="60000" dist="29997" dir="5400000" sy="-100000" algn="bl" rotWithShape="0"/>
              </a:effectLst>
            </a:endParaRPr>
          </a:p>
        </p:txBody>
      </p:sp>
      <p:sp>
        <p:nvSpPr>
          <p:cNvPr id="13" name="TextBox 12">
            <a:hlinkClick r:id="rId9" tooltip="Безплатен курс &quot;Разработка на софтуер в Cloud среда&quot; - AppEngine, AWS, Azure"/>
          </p:cNvPr>
          <p:cNvSpPr txBox="1"/>
          <p:nvPr/>
        </p:nvSpPr>
        <p:spPr>
          <a:xfrm rot="12627025" flipH="1">
            <a:off x="2910497" y="4405707"/>
            <a:ext cx="386488" cy="646331"/>
          </a:xfrm>
          <a:prstGeom prst="rect">
            <a:avLst/>
          </a:prstGeom>
          <a:noFill/>
        </p:spPr>
        <p:txBody>
          <a:bodyPr wrap="square" rtlCol="0">
            <a:spAutoFit/>
            <a:scene3d>
              <a:camera prst="orthographicFront"/>
              <a:lightRig rig="threePt" dir="t"/>
            </a:scene3d>
            <a:sp3d extrusionH="57150">
              <a:bevelT w="38100" h="38100"/>
            </a:sp3d>
          </a:bodyPr>
          <a:lstStyle/>
          <a:p>
            <a:r>
              <a:rPr lang="en-US" sz="3600" dirty="0" smtClean="0">
                <a:solidFill>
                  <a:schemeClr val="tx2">
                    <a:lumMod val="40000"/>
                    <a:lumOff val="60000"/>
                  </a:schemeClr>
                </a:solidFill>
                <a:effectLst>
                  <a:reflection blurRad="6350" stA="55000" endA="300" endPos="45500" dir="5400000" sy="-100000" algn="bl" rotWithShape="0"/>
                </a:effectLst>
              </a:rPr>
              <a:t>?</a:t>
            </a:r>
            <a:endParaRPr lang="en-US" sz="3600" dirty="0">
              <a:solidFill>
                <a:schemeClr val="tx2">
                  <a:lumMod val="40000"/>
                  <a:lumOff val="60000"/>
                </a:schemeClr>
              </a:solidFill>
              <a:effectLst>
                <a:reflection blurRad="6350" stA="55000" endA="300" endPos="45500" dir="5400000" sy="-100000" algn="bl" rotWithShape="0"/>
              </a:effectLst>
            </a:endParaRPr>
          </a:p>
        </p:txBody>
      </p:sp>
      <p:sp>
        <p:nvSpPr>
          <p:cNvPr id="14" name="TextBox 13">
            <a:hlinkClick r:id="rId10" tooltip="BG Coder - онлайн състезателна система - тренировки за състезания по програмиране - online judge"/>
          </p:cNvPr>
          <p:cNvSpPr txBox="1"/>
          <p:nvPr/>
        </p:nvSpPr>
        <p:spPr>
          <a:xfrm rot="1186146" flipH="1">
            <a:off x="6185957" y="4125718"/>
            <a:ext cx="499379" cy="1107996"/>
          </a:xfrm>
          <a:prstGeom prst="rect">
            <a:avLst/>
          </a:prstGeom>
          <a:noFill/>
        </p:spPr>
        <p:txBody>
          <a:bodyPr wrap="square" rtlCol="0">
            <a:spAutoFit/>
            <a:scene3d>
              <a:camera prst="orthographicFront"/>
              <a:lightRig rig="threePt" dir="t"/>
            </a:scene3d>
            <a:sp3d extrusionH="57150">
              <a:bevelT w="69850" h="69850" prst="divot"/>
            </a:sp3d>
          </a:bodyPr>
          <a:lstStyle/>
          <a:p>
            <a:r>
              <a:rPr lang="en-US" sz="6600" dirty="0" smtClean="0">
                <a:solidFill>
                  <a:srgbClr val="9966FF"/>
                </a:solidFill>
                <a:effectLst>
                  <a:reflection blurRad="6350" stA="55000" endA="300" endPos="45500" dir="5400000" sy="-100000" algn="bl" rotWithShape="0"/>
                </a:effectLst>
              </a:rPr>
              <a:t>?</a:t>
            </a:r>
            <a:endParaRPr lang="en-US" sz="6600" dirty="0">
              <a:solidFill>
                <a:srgbClr val="9966FF"/>
              </a:solidFill>
              <a:effectLst>
                <a:reflection blurRad="6350" stA="55000" endA="300" endPos="45500" dir="5400000" sy="-100000" algn="bl" rotWithShape="0"/>
              </a:effectLst>
            </a:endParaRPr>
          </a:p>
        </p:txBody>
      </p:sp>
      <p:sp>
        <p:nvSpPr>
          <p:cNvPr id="15" name="TextBox 14">
            <a:hlinkClick r:id="rId11" tooltip="Светлин Наков - курсове и уроци по програмиране, уеб дизайн, книги, обучения - безплатно"/>
          </p:cNvPr>
          <p:cNvSpPr txBox="1"/>
          <p:nvPr/>
        </p:nvSpPr>
        <p:spPr>
          <a:xfrm rot="19460650" flipH="1">
            <a:off x="3150206" y="2131901"/>
            <a:ext cx="489197" cy="769441"/>
          </a:xfrm>
          <a:prstGeom prst="rect">
            <a:avLst/>
          </a:prstGeom>
          <a:noFill/>
        </p:spPr>
        <p:txBody>
          <a:bodyPr wrap="square" rtlCol="0">
            <a:prstTxWarp prst="textInflate">
              <a:avLst/>
            </a:prstTxWarp>
            <a:spAutoFit/>
            <a:scene3d>
              <a:camera prst="perspectiveRelaxedModerately"/>
              <a:lightRig rig="threePt" dir="t"/>
            </a:scene3d>
            <a:sp3d extrusionH="57150">
              <a:bevelT w="38100" h="38100"/>
            </a:sp3d>
          </a:bodyPr>
          <a:lstStyle/>
          <a:p>
            <a:r>
              <a:rPr lang="en-US" sz="4400" dirty="0" smtClean="0">
                <a:solidFill>
                  <a:srgbClr val="FF6699"/>
                </a:solidFill>
                <a:effectLst>
                  <a:reflection blurRad="6350" stA="55000" endA="300" endPos="45500" dir="5400000" sy="-100000" algn="bl" rotWithShape="0"/>
                </a:effectLst>
              </a:rPr>
              <a:t>?</a:t>
            </a:r>
            <a:endParaRPr lang="en-US" sz="4400" dirty="0">
              <a:solidFill>
                <a:srgbClr val="FF6699"/>
              </a:solidFill>
              <a:effectLst>
                <a:reflection blurRad="6350" stA="55000" endA="300" endPos="45500" dir="5400000" sy="-100000" algn="bl" rotWithShape="0"/>
              </a:effectLst>
            </a:endParaRPr>
          </a:p>
        </p:txBody>
      </p:sp>
      <p:sp>
        <p:nvSpPr>
          <p:cNvPr id="16" name="TextBox 15">
            <a:hlinkClick r:id="rId12" tooltip="Безплатен курс &quot;Качествен програмен код&quot;"/>
          </p:cNvPr>
          <p:cNvSpPr txBox="1"/>
          <p:nvPr/>
        </p:nvSpPr>
        <p:spPr>
          <a:xfrm rot="18277140" flipH="1">
            <a:off x="405234" y="3272336"/>
            <a:ext cx="413607" cy="646331"/>
          </a:xfrm>
          <a:prstGeom prst="rect">
            <a:avLst/>
          </a:prstGeom>
          <a:noFill/>
        </p:spPr>
        <p:txBody>
          <a:bodyPr wrap="square" rtlCol="0">
            <a:spAutoFit/>
            <a:scene3d>
              <a:camera prst="orthographicFront"/>
              <a:lightRig rig="threePt" dir="t"/>
            </a:scene3d>
            <a:sp3d extrusionH="57150">
              <a:bevelT w="38100" h="38100"/>
            </a:sp3d>
          </a:bodyPr>
          <a:lstStyle/>
          <a:p>
            <a:r>
              <a:rPr lang="en-US" sz="3600" dirty="0" smtClean="0">
                <a:solidFill>
                  <a:schemeClr val="tx2">
                    <a:lumMod val="40000"/>
                    <a:lumOff val="60000"/>
                  </a:schemeClr>
                </a:solidFill>
                <a:effectLst>
                  <a:reflection blurRad="6350" stA="55000" endA="300" endPos="45500" dir="5400000" sy="-100000" algn="bl" rotWithShape="0"/>
                </a:effectLst>
              </a:rPr>
              <a:t>?</a:t>
            </a:r>
            <a:endParaRPr lang="en-US" sz="3600" dirty="0">
              <a:solidFill>
                <a:schemeClr val="tx2">
                  <a:lumMod val="40000"/>
                  <a:lumOff val="60000"/>
                </a:schemeClr>
              </a:solidFill>
              <a:effectLst>
                <a:reflection blurRad="6350" stA="55000" endA="300" endPos="45500" dir="5400000" sy="-100000" algn="bl" rotWithShape="0"/>
              </a:effectLst>
            </a:endParaRPr>
          </a:p>
        </p:txBody>
      </p:sp>
      <p:sp>
        <p:nvSpPr>
          <p:cNvPr id="17" name="TextBox 16">
            <a:hlinkClick r:id="rId13" tooltip="Алго академия - Академия по алгоритмично програмиране - безплатни уроци по алгоритми и структури от данни, състезателно програмиране и състезания"/>
          </p:cNvPr>
          <p:cNvSpPr txBox="1"/>
          <p:nvPr/>
        </p:nvSpPr>
        <p:spPr>
          <a:xfrm rot="18695734" flipH="1">
            <a:off x="3127407" y="5396299"/>
            <a:ext cx="548101" cy="1015663"/>
          </a:xfrm>
          <a:prstGeom prst="rect">
            <a:avLst/>
          </a:prstGeom>
          <a:noFill/>
        </p:spPr>
        <p:txBody>
          <a:bodyPr wrap="square" rtlCol="0">
            <a:spAutoFit/>
          </a:bodyPr>
          <a:lstStyle/>
          <a:p>
            <a:r>
              <a:rPr lang="en-US" sz="60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a:t>
            </a:r>
            <a:endParaRPr lang="en-US" sz="60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
        <p:nvSpPr>
          <p:cNvPr id="18" name="TextBox 17">
            <a:hlinkClick r:id="rId14" tooltip="Безплатен ASP.NET курс - уеб програмиране, бази данни, C#, .NET, ASP.NET"/>
          </p:cNvPr>
          <p:cNvSpPr txBox="1"/>
          <p:nvPr/>
        </p:nvSpPr>
        <p:spPr>
          <a:xfrm rot="10134629" flipH="1">
            <a:off x="6425880" y="5598729"/>
            <a:ext cx="444390" cy="707886"/>
          </a:xfrm>
          <a:prstGeom prst="rect">
            <a:avLst/>
          </a:prstGeom>
          <a:noFill/>
        </p:spPr>
        <p:txBody>
          <a:bodyPr wrap="square" rtlCol="0">
            <a:spAutoFit/>
            <a:scene3d>
              <a:camera prst="orthographicFront"/>
              <a:lightRig rig="threePt" dir="t"/>
            </a:scene3d>
            <a:sp3d extrusionH="57150">
              <a:bevelT w="38100" h="38100"/>
            </a:sp3d>
          </a:bodyPr>
          <a:lstStyle/>
          <a:p>
            <a:r>
              <a:rPr lang="en-US" sz="4000" dirty="0" smtClean="0">
                <a:solidFill>
                  <a:schemeClr val="accent4">
                    <a:lumMod val="60000"/>
                    <a:lumOff val="40000"/>
                  </a:schemeClr>
                </a:solidFill>
                <a:effectLst>
                  <a:reflection blurRad="6350" stA="55000" endA="300" endPos="45500" dir="5400000" sy="-100000" algn="bl" rotWithShape="0"/>
                </a:effectLst>
              </a:rPr>
              <a:t>?</a:t>
            </a:r>
            <a:endParaRPr lang="en-US" sz="4000" dirty="0">
              <a:solidFill>
                <a:schemeClr val="accent4">
                  <a:lumMod val="60000"/>
                  <a:lumOff val="40000"/>
                </a:schemeClr>
              </a:solidFill>
              <a:effectLst>
                <a:reflection blurRad="6350" stA="55000" endA="300" endPos="45500" dir="5400000" sy="-100000" algn="bl" rotWithShape="0"/>
              </a:effectLst>
            </a:endParaRPr>
          </a:p>
        </p:txBody>
      </p:sp>
      <p:sp>
        <p:nvSpPr>
          <p:cNvPr id="19" name="TextBox 18">
            <a:hlinkClick r:id="rId15" tooltip="Софтуерна академия на Телерик - безплатни курсове и уроци по програмиране"/>
          </p:cNvPr>
          <p:cNvSpPr txBox="1"/>
          <p:nvPr/>
        </p:nvSpPr>
        <p:spPr>
          <a:xfrm rot="12126217" flipH="1">
            <a:off x="559977" y="930479"/>
            <a:ext cx="387894" cy="707886"/>
          </a:xfrm>
          <a:prstGeom prst="rect">
            <a:avLst/>
          </a:prstGeom>
          <a:noFill/>
        </p:spPr>
        <p:txBody>
          <a:bodyPr wrap="square" rtlCol="0">
            <a:spAutoFit/>
            <a:scene3d>
              <a:camera prst="orthographicFront"/>
              <a:lightRig rig="soft" dir="t">
                <a:rot lat="0" lon="0" rev="10800000"/>
              </a:lightRig>
            </a:scene3d>
            <a:sp3d>
              <a:bevelT w="27940" h="12700"/>
              <a:contourClr>
                <a:srgbClr val="DDDDDD"/>
              </a:contourClr>
            </a:sp3d>
          </a:bodyPr>
          <a:lstStyle/>
          <a:p>
            <a:r>
              <a:rPr lang="en-US" sz="4000" b="1" spc="150" dirty="0" smtClean="0">
                <a:ln w="11430"/>
                <a:solidFill>
                  <a:schemeClr val="accent4">
                    <a:lumMod val="60000"/>
                    <a:lumOff val="40000"/>
                  </a:schemeClr>
                </a:solidFill>
                <a:effectLst>
                  <a:outerShdw blurRad="25400" algn="tl" rotWithShape="0">
                    <a:srgbClr val="000000">
                      <a:alpha val="43000"/>
                    </a:srgbClr>
                  </a:outerShdw>
                </a:effectLst>
              </a:rPr>
              <a:t>?</a:t>
            </a:r>
            <a:endParaRPr lang="en-US" sz="4000" b="1" spc="150" dirty="0">
              <a:ln w="11430"/>
              <a:solidFill>
                <a:schemeClr val="accent4">
                  <a:lumMod val="60000"/>
                  <a:lumOff val="40000"/>
                </a:schemeClr>
              </a:solidFill>
              <a:effectLst>
                <a:outerShdw blurRad="25400" algn="tl" rotWithShape="0">
                  <a:srgbClr val="000000">
                    <a:alpha val="43000"/>
                  </a:srgbClr>
                </a:outerShdw>
              </a:effectLst>
            </a:endParaRPr>
          </a:p>
        </p:txBody>
      </p:sp>
      <p:sp>
        <p:nvSpPr>
          <p:cNvPr id="20" name="TextBox 19">
            <a:hlinkClick r:id="rId16" tooltip="Безплатен курс &quot;Разработка на мобилни приложения&quot; - iPhone, Android, Windows Phone, PhoneGap, HTML5, jQuery, AJAX"/>
          </p:cNvPr>
          <p:cNvSpPr txBox="1"/>
          <p:nvPr/>
        </p:nvSpPr>
        <p:spPr>
          <a:xfrm rot="20840689" flipH="1">
            <a:off x="8213116" y="5670848"/>
            <a:ext cx="357408" cy="584775"/>
          </a:xfrm>
          <a:prstGeom prst="rect">
            <a:avLst/>
          </a:prstGeom>
          <a:noFill/>
        </p:spPr>
        <p:txBody>
          <a:bodyPr wrap="square" rtlCol="0">
            <a:spAutoFit/>
          </a:bodyPr>
          <a:lstStyle/>
          <a:p>
            <a:r>
              <a:rPr lang="en-US" sz="3200" b="1" dirty="0" smtClean="0">
                <a:ln w="19050">
                  <a:solidFill>
                    <a:schemeClr val="accent4">
                      <a:lumMod val="75000"/>
                      <a:alpha val="50000"/>
                    </a:schemeClr>
                  </a:solidFill>
                  <a:prstDash val="solid"/>
                  <a:miter lim="800000"/>
                </a:ln>
                <a:solidFill>
                  <a:schemeClr val="accent4">
                    <a:lumMod val="20000"/>
                    <a:lumOff val="80000"/>
                    <a:alpha val="25000"/>
                  </a:schemeClr>
                </a:solidFill>
                <a:effectLst>
                  <a:outerShdw blurRad="25500" dist="23000" dir="7020000" algn="tl">
                    <a:srgbClr val="000000">
                      <a:alpha val="50000"/>
                    </a:srgbClr>
                  </a:outerShdw>
                </a:effectLst>
              </a:rPr>
              <a:t>?</a:t>
            </a:r>
            <a:endParaRPr lang="en-US" sz="3600" b="1" dirty="0">
              <a:ln w="19050">
                <a:solidFill>
                  <a:schemeClr val="accent4">
                    <a:lumMod val="75000"/>
                    <a:alpha val="50000"/>
                  </a:schemeClr>
                </a:solidFill>
                <a:prstDash val="solid"/>
                <a:miter lim="800000"/>
              </a:ln>
              <a:solidFill>
                <a:schemeClr val="accent4">
                  <a:lumMod val="20000"/>
                  <a:lumOff val="80000"/>
                  <a:alpha val="25000"/>
                </a:schemeClr>
              </a:solidFill>
              <a:effectLst>
                <a:outerShdw blurRad="25500" dist="23000" dir="7020000" algn="tl">
                  <a:srgbClr val="000000">
                    <a:alpha val="50000"/>
                  </a:srgbClr>
                </a:outerShdw>
              </a:effectLst>
            </a:endParaRPr>
          </a:p>
        </p:txBody>
      </p:sp>
      <p:sp>
        <p:nvSpPr>
          <p:cNvPr id="21" name="TextBox 20">
            <a:hlinkClick r:id="rId17" tooltip="Free C# Programming Book by Svetlin Nakov - безплатна C# книга от Светлин Наков, книга C#, книга Java, безплатна книга"/>
          </p:cNvPr>
          <p:cNvSpPr txBox="1"/>
          <p:nvPr/>
        </p:nvSpPr>
        <p:spPr>
          <a:xfrm rot="15426793" flipH="1">
            <a:off x="1145826" y="4072253"/>
            <a:ext cx="369652" cy="769441"/>
          </a:xfrm>
          <a:prstGeom prst="rect">
            <a:avLst/>
          </a:prstGeom>
          <a:noFill/>
        </p:spPr>
        <p:txBody>
          <a:bodyPr wrap="square" rtlCol="0">
            <a:spAutoFit/>
            <a:scene3d>
              <a:camera prst="orthographicFront"/>
              <a:lightRig rig="threePt" dir="t"/>
            </a:scene3d>
            <a:sp3d extrusionH="57150">
              <a:bevelT w="38100" h="38100"/>
            </a:sp3d>
          </a:bodyPr>
          <a:lstStyle/>
          <a:p>
            <a:r>
              <a:rPr lang="en-US" sz="4400" dirty="0" smtClean="0">
                <a:ln>
                  <a:solidFill>
                    <a:schemeClr val="accent2">
                      <a:lumMod val="40000"/>
                      <a:lumOff val="60000"/>
                    </a:schemeClr>
                  </a:solidFill>
                </a:ln>
                <a:solidFill>
                  <a:schemeClr val="accent6">
                    <a:lumMod val="60000"/>
                    <a:lumOff val="40000"/>
                  </a:schemeClr>
                </a:solidFill>
                <a:effectLst>
                  <a:reflection blurRad="6350" stA="55000" endA="300" endPos="45500" dir="5400000" sy="-100000" algn="bl" rotWithShape="0"/>
                </a:effectLst>
              </a:rPr>
              <a:t>?</a:t>
            </a:r>
            <a:endParaRPr lang="en-US" sz="4400" dirty="0">
              <a:ln>
                <a:solidFill>
                  <a:schemeClr val="accent2">
                    <a:lumMod val="40000"/>
                    <a:lumOff val="60000"/>
                  </a:schemeClr>
                </a:solidFill>
              </a:ln>
              <a:solidFill>
                <a:schemeClr val="accent6">
                  <a:lumMod val="60000"/>
                  <a:lumOff val="40000"/>
                </a:schemeClr>
              </a:solidFill>
              <a:effectLst>
                <a:reflection blurRad="6350" stA="55000" endA="300" endPos="45500" dir="5400000" sy="-100000" algn="bl" rotWithShape="0"/>
              </a:effectLst>
            </a:endParaRPr>
          </a:p>
        </p:txBody>
      </p:sp>
      <p:sp>
        <p:nvSpPr>
          <p:cNvPr id="22" name="TextBox 21">
            <a:hlinkClick r:id="rId18" tooltip="Дончо Минков - сайт за програмиране"/>
          </p:cNvPr>
          <p:cNvSpPr txBox="1"/>
          <p:nvPr/>
        </p:nvSpPr>
        <p:spPr>
          <a:xfrm rot="11071760" flipH="1">
            <a:off x="6518175" y="1292758"/>
            <a:ext cx="345408" cy="523220"/>
          </a:xfrm>
          <a:prstGeom prst="rect">
            <a:avLst/>
          </a:prstGeom>
          <a:noFill/>
        </p:spPr>
        <p:txBody>
          <a:bodyPr wrap="square" rtlCol="0">
            <a:spAutoFit/>
            <a:scene3d>
              <a:camera prst="orthographicFront"/>
              <a:lightRig rig="threePt" dir="t"/>
            </a:scene3d>
            <a:sp3d extrusionH="57150">
              <a:bevelT w="38100" h="38100"/>
            </a:sp3d>
          </a:bodyPr>
          <a:lstStyle/>
          <a:p>
            <a:r>
              <a:rPr lang="en-US" sz="2800" dirty="0" smtClean="0">
                <a:ln>
                  <a:solidFill>
                    <a:schemeClr val="tx1">
                      <a:lumMod val="75000"/>
                    </a:schemeClr>
                  </a:solidFill>
                </a:ln>
                <a:solidFill>
                  <a:schemeClr val="accent4">
                    <a:lumMod val="60000"/>
                    <a:lumOff val="40000"/>
                  </a:schemeClr>
                </a:solidFill>
                <a:effectLst>
                  <a:reflection blurRad="6350" stA="55000" endA="300" endPos="45500" dir="5400000" sy="-100000" algn="bl" rotWithShape="0"/>
                </a:effectLst>
              </a:rPr>
              <a:t>?</a:t>
            </a:r>
            <a:endParaRPr lang="en-US" sz="2800" dirty="0">
              <a:ln>
                <a:solidFill>
                  <a:schemeClr val="tx1">
                    <a:lumMod val="75000"/>
                  </a:schemeClr>
                </a:solidFill>
              </a:ln>
              <a:solidFill>
                <a:schemeClr val="accent4">
                  <a:lumMod val="60000"/>
                  <a:lumOff val="40000"/>
                </a:schemeClr>
              </a:solidFill>
              <a:effectLst>
                <a:reflection blurRad="6350" stA="55000" endA="300" endPos="45500" dir="5400000" sy="-100000" algn="bl" rotWithShape="0"/>
              </a:effectLst>
            </a:endParaRPr>
          </a:p>
        </p:txBody>
      </p:sp>
      <p:sp>
        <p:nvSpPr>
          <p:cNvPr id="23" name="TextBox 22">
            <a:hlinkClick r:id="rId19" tooltip="Николай Костов - блог за програмиране"/>
          </p:cNvPr>
          <p:cNvSpPr txBox="1"/>
          <p:nvPr/>
        </p:nvSpPr>
        <p:spPr>
          <a:xfrm rot="300526" flipH="1">
            <a:off x="3902297" y="1431221"/>
            <a:ext cx="345408" cy="523220"/>
          </a:xfrm>
          <a:prstGeom prst="rect">
            <a:avLst/>
          </a:prstGeom>
          <a:noFill/>
        </p:spPr>
        <p:txBody>
          <a:bodyPr wrap="square" rtlCol="0">
            <a:spAutoFit/>
            <a:scene3d>
              <a:camera prst="orthographicFront"/>
              <a:lightRig rig="threePt" dir="t"/>
            </a:scene3d>
            <a:sp3d extrusionH="57150">
              <a:bevelT w="38100" h="38100"/>
            </a:sp3d>
          </a:bodyPr>
          <a:lstStyle/>
          <a:p>
            <a:r>
              <a:rPr lang="en-US" sz="2800" b="1" dirty="0" smtClean="0">
                <a:ln w="31550" cmpd="sng">
                  <a:solidFill>
                    <a:schemeClr val="tx2">
                      <a:lumMod val="20000"/>
                      <a:lumOff val="80000"/>
                    </a:schemeClr>
                  </a:solidFill>
                  <a:prstDash val="solid"/>
                </a:ln>
                <a:solidFill>
                  <a:schemeClr val="tx1">
                    <a:lumMod val="20000"/>
                    <a:lumOff val="80000"/>
                  </a:schemeClr>
                </a:solidFill>
                <a:effectLst>
                  <a:outerShdw blurRad="50800" dist="40000" dir="5400000" algn="tl" rotWithShape="0">
                    <a:srgbClr val="000000">
                      <a:shade val="5000"/>
                      <a:satMod val="120000"/>
                      <a:alpha val="33000"/>
                    </a:srgbClr>
                  </a:outerShdw>
                </a:effectLst>
              </a:rPr>
              <a:t>?</a:t>
            </a:r>
            <a:endParaRPr lang="en-US" sz="2800" dirty="0">
              <a:ln w="31550" cmpd="sng">
                <a:solidFill>
                  <a:schemeClr val="tx2">
                    <a:lumMod val="20000"/>
                    <a:lumOff val="80000"/>
                  </a:schemeClr>
                </a:solidFill>
                <a:prstDash val="solid"/>
              </a:ln>
              <a:solidFill>
                <a:schemeClr val="tx1">
                  <a:lumMod val="20000"/>
                  <a:lumOff val="80000"/>
                </a:schemeClr>
              </a:solidFill>
              <a:effectLst>
                <a:reflection blurRad="6350" stA="55000" endA="300" endPos="45500" dir="5400000" sy="-100000" algn="bl" rotWithShape="0"/>
              </a:effectLst>
            </a:endParaRPr>
          </a:p>
        </p:txBody>
      </p:sp>
      <p:sp>
        <p:nvSpPr>
          <p:cNvPr id="24" name="TextBox 23">
            <a:hlinkClick r:id="rId20" tooltip="C# курс - програмиране, уроци, видео, лекции от Наков"/>
          </p:cNvPr>
          <p:cNvSpPr txBox="1"/>
          <p:nvPr/>
        </p:nvSpPr>
        <p:spPr>
          <a:xfrm rot="2086872" flipH="1">
            <a:off x="8330354" y="1359227"/>
            <a:ext cx="444390" cy="584775"/>
          </a:xfrm>
          <a:prstGeom prst="rect">
            <a:avLst/>
          </a:prstGeom>
          <a:noFill/>
        </p:spPr>
        <p:txBody>
          <a:bodyPr wrap="square" rtlCol="0">
            <a:spAutoFit/>
            <a:scene3d>
              <a:camera prst="orthographicFront"/>
              <a:lightRig rig="threePt" dir="t"/>
            </a:scene3d>
            <a:sp3d extrusionH="57150">
              <a:bevelT w="38100" h="38100"/>
            </a:sp3d>
          </a:bodyPr>
          <a:lstStyle/>
          <a:p>
            <a:r>
              <a:rPr lang="en-US" sz="3200" dirty="0" smtClean="0">
                <a:ln>
                  <a:solidFill>
                    <a:schemeClr val="accent1">
                      <a:lumMod val="40000"/>
                      <a:lumOff val="60000"/>
                    </a:schemeClr>
                  </a:solidFill>
                </a:ln>
                <a:solidFill>
                  <a:schemeClr val="accent4">
                    <a:lumMod val="60000"/>
                    <a:lumOff val="40000"/>
                  </a:schemeClr>
                </a:solidFill>
                <a:effectLst>
                  <a:reflection blurRad="6350" stA="55000" endA="300" endPos="45500" dir="5400000" sy="-100000" algn="bl" rotWithShape="0"/>
                </a:effectLst>
              </a:rPr>
              <a:t>?</a:t>
            </a:r>
            <a:endParaRPr lang="en-US" sz="3200" dirty="0">
              <a:ln>
                <a:solidFill>
                  <a:schemeClr val="accent1">
                    <a:lumMod val="40000"/>
                    <a:lumOff val="60000"/>
                  </a:schemeClr>
                </a:solidFill>
              </a:ln>
              <a:solidFill>
                <a:schemeClr val="accent4">
                  <a:lumMod val="60000"/>
                  <a:lumOff val="40000"/>
                </a:schemeClr>
              </a:solidFill>
              <a:effectLst>
                <a:reflection blurRad="6350" stA="55000" endA="300" endPos="45500" dir="5400000" sy="-100000" algn="bl" rotWithShape="0"/>
              </a:effectLst>
            </a:endParaRPr>
          </a:p>
        </p:txBody>
      </p:sp>
      <p:sp>
        <p:nvSpPr>
          <p:cNvPr id="2" name="TextBox 1"/>
          <p:cNvSpPr txBox="1"/>
          <p:nvPr/>
        </p:nvSpPr>
        <p:spPr>
          <a:xfrm>
            <a:off x="0" y="6207686"/>
            <a:ext cx="9143999" cy="477054"/>
          </a:xfrm>
          <a:prstGeom prst="rect">
            <a:avLst/>
          </a:prstGeom>
          <a:noFill/>
        </p:spPr>
        <p:txBody>
          <a:bodyPr wrap="square" rtlCol="0">
            <a:spAutoFit/>
          </a:bodyPr>
          <a:lstStyle/>
          <a:p>
            <a:pPr algn="ctr"/>
            <a:r>
              <a:rPr lang="en-US" b="1" dirty="0" smtClean="0">
                <a:solidFill>
                  <a:srgbClr val="FFFFFF"/>
                </a:solidFill>
                <a:effectLst>
                  <a:outerShdw blurRad="38100" dist="38100" dir="2700000" algn="tl">
                    <a:srgbClr val="000000">
                      <a:alpha val="43137"/>
                    </a:srgbClr>
                  </a:outerShdw>
                </a:effectLst>
              </a:rPr>
              <a:t>Prepared By: Team Kurt Vonnegut</a:t>
            </a:r>
            <a:endParaRPr lang="bg-BG" b="1" dirty="0">
              <a:solidFill>
                <a:srgbClr val="FFFFFF"/>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53267068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Answer 02</a:t>
            </a:r>
            <a:endParaRPr lang="en-US" dirty="0"/>
          </a:p>
        </p:txBody>
      </p:sp>
      <p:sp>
        <p:nvSpPr>
          <p:cNvPr id="3" name="Content Placeholder 2"/>
          <p:cNvSpPr>
            <a:spLocks noGrp="1"/>
          </p:cNvSpPr>
          <p:nvPr>
            <p:ph idx="1"/>
          </p:nvPr>
        </p:nvSpPr>
        <p:spPr>
          <a:xfrm>
            <a:off x="228600" y="1219200"/>
            <a:ext cx="8686800" cy="5638800"/>
          </a:xfrm>
        </p:spPr>
        <p:txBody>
          <a:bodyPr/>
          <a:lstStyle/>
          <a:p>
            <a:pPr>
              <a:spcBef>
                <a:spcPts val="0"/>
              </a:spcBef>
            </a:pPr>
            <a:r>
              <a:rPr lang="en-US" sz="2400" dirty="0" smtClean="0"/>
              <a:t>ASP.NET was developed by Microsoft to allow programmers to build dynamic websites, web applications and web services. It was first released in January 2002 with version 1.0 of the .NET Framework , and is the successor to Microsoft's Active Server Pages (ASP) technology. ASP.NET is built on the Common Language Runtime (CLR), allowing programmers to write ASP.NET code using any supported .NET language.  </a:t>
            </a:r>
          </a:p>
          <a:p>
            <a:pPr>
              <a:spcBef>
                <a:spcPts val="0"/>
              </a:spcBef>
            </a:pPr>
            <a:endParaRPr lang="en-US" sz="2400" dirty="0"/>
          </a:p>
          <a:p>
            <a:pPr>
              <a:spcBef>
                <a:spcPts val="0"/>
              </a:spcBef>
            </a:pPr>
            <a:r>
              <a:rPr lang="en-US" sz="2400" dirty="0"/>
              <a:t>Sources: </a:t>
            </a:r>
            <a:r>
              <a:rPr lang="en-US" sz="2400" dirty="0">
                <a:hlinkClick r:id="rId2"/>
              </a:rPr>
              <a:t>http://en.wikipedia.org/wiki/ASP.NET</a:t>
            </a:r>
            <a:endParaRPr lang="bg-BG" sz="2400"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7</a:t>
            </a:fld>
            <a:endParaRPr lang="en-US" dirty="0"/>
          </a:p>
        </p:txBody>
      </p:sp>
      <p:pic>
        <p:nvPicPr>
          <p:cNvPr id="1026" name="Picture 2" descr="C:\Users\denis\Desktop\feature_imag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34133" y="5029200"/>
            <a:ext cx="2401888" cy="1676400"/>
          </a:xfrm>
          <a:prstGeom prst="rect">
            <a:avLst/>
          </a:prstGeom>
          <a:noFill/>
          <a:effectLst>
            <a:glow rad="381000">
              <a:schemeClr val="accent5">
                <a:lumMod val="75000"/>
                <a:alpha val="52000"/>
              </a:schemeClr>
            </a:glow>
            <a:softEdge rad="381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739093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a:spLocks noGrp="1"/>
          </p:cNvSpPr>
          <p:nvPr>
            <p:ph type="ctrTitle"/>
          </p:nvPr>
        </p:nvSpPr>
        <p:spPr>
          <a:xfrm>
            <a:off x="1371600" y="914400"/>
            <a:ext cx="6400800" cy="1600200"/>
          </a:xfrm>
        </p:spPr>
        <p:txBody>
          <a:bodyPr/>
          <a:lstStyle/>
          <a:p>
            <a:r>
              <a:rPr lang="en-US" sz="4000" dirty="0" smtClean="0"/>
              <a:t>Working with Computer Systems and Programs</a:t>
            </a:r>
            <a:endParaRPr lang="en-US" sz="4000" dirty="0"/>
          </a:p>
        </p:txBody>
      </p:sp>
      <p:sp>
        <p:nvSpPr>
          <p:cNvPr id="10" name="Subtitle 2"/>
          <p:cNvSpPr>
            <a:spLocks noGrp="1"/>
          </p:cNvSpPr>
          <p:nvPr>
            <p:ph type="subTitle" idx="1"/>
          </p:nvPr>
        </p:nvSpPr>
        <p:spPr>
          <a:xfrm>
            <a:off x="609600" y="2550320"/>
            <a:ext cx="7924800" cy="569120"/>
          </a:xfrm>
        </p:spPr>
        <p:txBody>
          <a:bodyPr/>
          <a:lstStyle/>
          <a:p>
            <a:r>
              <a:rPr lang="en-US" dirty="0" smtClean="0"/>
              <a:t>Installation</a:t>
            </a:r>
            <a:r>
              <a:rPr lang="bg-BG" dirty="0" smtClean="0"/>
              <a:t>, </a:t>
            </a:r>
            <a:r>
              <a:rPr lang="en-US" dirty="0" smtClean="0"/>
              <a:t>usage</a:t>
            </a:r>
            <a:r>
              <a:rPr lang="bg-BG" dirty="0" smtClean="0"/>
              <a:t>, </a:t>
            </a:r>
            <a:r>
              <a:rPr lang="en-US" dirty="0" smtClean="0"/>
              <a:t>support</a:t>
            </a:r>
            <a:r>
              <a:rPr lang="bg-BG" dirty="0" smtClean="0"/>
              <a:t>, </a:t>
            </a:r>
            <a:r>
              <a:rPr lang="bg-BG" dirty="0"/>
              <a:t>…</a:t>
            </a:r>
            <a:endParaRPr lang="en-US" dirty="0"/>
          </a:p>
        </p:txBody>
      </p:sp>
      <p:pic>
        <p:nvPicPr>
          <p:cNvPr id="11" name="Picture 2" descr="http://www.sharewarebay.com/images/screenshot/nimble_software/Neat_Install.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161413">
            <a:off x="1129435" y="3505200"/>
            <a:ext cx="2938872" cy="2324100"/>
          </a:xfrm>
          <a:prstGeom prst="roundRect">
            <a:avLst>
              <a:gd name="adj" fmla="val 4815"/>
            </a:avLst>
          </a:prstGeom>
          <a:noFill/>
          <a:extLst>
            <a:ext uri="{909E8E84-426E-40DD-AFC4-6F175D3DCCD1}">
              <a14:hiddenFill xmlns:a14="http://schemas.microsoft.com/office/drawing/2010/main">
                <a:solidFill>
                  <a:srgbClr val="FFFFFF"/>
                </a:solidFill>
              </a14:hiddenFill>
            </a:ext>
          </a:extLst>
        </p:spPr>
      </p:pic>
      <p:pic>
        <p:nvPicPr>
          <p:cNvPr id="12" name="Picture 4" descr="http://www.majhacomputer.com/images/web-based-software.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21374961">
            <a:off x="4927049" y="3521356"/>
            <a:ext cx="3077944" cy="2308456"/>
          </a:xfrm>
          <a:prstGeom prst="roundRect">
            <a:avLst>
              <a:gd name="adj" fmla="val 3358"/>
            </a:avLst>
          </a:prstGeom>
          <a:noFill/>
          <a:ln>
            <a:solidFill>
              <a:schemeClr val="accent5">
                <a:lumMod val="50000"/>
              </a:schemeClr>
            </a:solidFill>
          </a:ln>
          <a:extLst>
            <a:ext uri="{909E8E84-426E-40DD-AFC4-6F175D3DCCD1}">
              <a14:hiddenFill xmlns:a14="http://schemas.microsoft.com/office/drawing/2010/main">
                <a:solidFill>
                  <a:srgbClr val="FFFFFF"/>
                </a:solidFill>
              </a14:hiddenFill>
            </a:ext>
          </a:extLst>
        </p:spPr>
      </p:pic>
      <p:pic>
        <p:nvPicPr>
          <p:cNvPr id="13" name="Picture 6" descr="http://blog.blacknight.com/images/technical-support-frustration.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06886" y="4419600"/>
            <a:ext cx="2527320" cy="1770346"/>
          </a:xfrm>
          <a:prstGeom prst="roundRect">
            <a:avLst>
              <a:gd name="adj" fmla="val 7102"/>
            </a:avLst>
          </a:prstGeom>
          <a:ln>
            <a:noFill/>
          </a:ln>
          <a:effectLst>
            <a:outerShdw blurRad="76200" sx="108000" sy="108000" algn="ctr" rotWithShape="0">
              <a:prstClr val="black">
                <a:alpha val="25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4590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 03</a:t>
            </a:r>
            <a:endParaRPr lang="en-US" dirty="0"/>
          </a:p>
        </p:txBody>
      </p:sp>
      <p:sp>
        <p:nvSpPr>
          <p:cNvPr id="3" name="Content Placeholder 2"/>
          <p:cNvSpPr>
            <a:spLocks noGrp="1"/>
          </p:cNvSpPr>
          <p:nvPr>
            <p:ph idx="1"/>
          </p:nvPr>
        </p:nvSpPr>
        <p:spPr>
          <a:xfrm>
            <a:off x="228600" y="1219200"/>
            <a:ext cx="8686800" cy="5638800"/>
          </a:xfrm>
        </p:spPr>
        <p:txBody>
          <a:bodyPr/>
          <a:lstStyle/>
          <a:p>
            <a:r>
              <a:rPr lang="en-US" sz="2400" dirty="0" smtClean="0"/>
              <a:t>What is disk defragmentation?</a:t>
            </a:r>
            <a:endParaRPr lang="ru-RU" sz="2400" dirty="0"/>
          </a:p>
          <a:p>
            <a:pPr marL="871538" lvl="1" indent="-514350">
              <a:buFont typeface="+mj-lt"/>
              <a:buAutoNum type="alphaLcParenR"/>
            </a:pPr>
            <a:r>
              <a:rPr lang="en-US" sz="2400" dirty="0" smtClean="0"/>
              <a:t>The </a:t>
            </a:r>
            <a:r>
              <a:rPr lang="en-US" sz="2400" dirty="0"/>
              <a:t>process of consolidating fragmented files on </a:t>
            </a:r>
            <a:r>
              <a:rPr lang="en-US" sz="2400" dirty="0" smtClean="0"/>
              <a:t>computer's </a:t>
            </a:r>
            <a:r>
              <a:rPr lang="en-US" sz="2400" dirty="0"/>
              <a:t>hard disk </a:t>
            </a:r>
            <a:endParaRPr lang="en-US" sz="2400" dirty="0" smtClean="0"/>
          </a:p>
          <a:p>
            <a:pPr marL="871538" lvl="1" indent="-514350">
              <a:buFont typeface="+mj-lt"/>
              <a:buAutoNum type="alphaLcParenR"/>
            </a:pPr>
            <a:r>
              <a:rPr lang="en-US" sz="2400" dirty="0" smtClean="0"/>
              <a:t>The process of cleaning up the cash memory and deleting the cookies</a:t>
            </a:r>
            <a:endParaRPr lang="bg-BG" sz="2400" dirty="0" smtClean="0"/>
          </a:p>
          <a:p>
            <a:pPr marL="871538" lvl="1" indent="-514350">
              <a:buFont typeface="+mj-lt"/>
              <a:buAutoNum type="alphaLcParenR"/>
            </a:pPr>
            <a:r>
              <a:rPr lang="en-US" sz="2400" dirty="0" smtClean="0"/>
              <a:t>Part of the disk formatting process</a:t>
            </a:r>
          </a:p>
          <a:p>
            <a:pPr marL="871538" lvl="1" indent="-514350">
              <a:buFont typeface="+mj-lt"/>
              <a:buAutoNum type="alphaLcParenR"/>
            </a:pPr>
            <a:r>
              <a:rPr lang="en-US" sz="2400" dirty="0" smtClean="0"/>
              <a:t>Conversion from one file system into another</a:t>
            </a:r>
            <a:endParaRPr lang="bg-BG" sz="2400" dirty="0" smtClean="0"/>
          </a:p>
          <a:p>
            <a:pPr marL="871538" lvl="1" indent="-514350">
              <a:buFont typeface="+mj-lt"/>
              <a:buAutoNum type="alphaLcParenR"/>
            </a:pPr>
            <a:r>
              <a:rPr lang="en-US" sz="2400" dirty="0" smtClean="0"/>
              <a:t>None of the above</a:t>
            </a:r>
            <a:endParaRPr lang="en-US" sz="2400"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9</a:t>
            </a:fld>
            <a:endParaRPr lang="en-US" dirty="0"/>
          </a:p>
        </p:txBody>
      </p:sp>
      <p:sp>
        <p:nvSpPr>
          <p:cNvPr id="5" name="Oval 4"/>
          <p:cNvSpPr/>
          <p:nvPr/>
        </p:nvSpPr>
        <p:spPr>
          <a:xfrm>
            <a:off x="457200" y="1676400"/>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676180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theme/theme1.xml><?xml version="1.0" encoding="utf-8"?>
<a:theme xmlns:a="http://schemas.openxmlformats.org/drawingml/2006/main" name="Telerik Academy">
  <a:themeElements>
    <a:clrScheme name="Telerik Colors Theme">
      <a:dk1>
        <a:sysClr val="windowText" lastClr="000000"/>
      </a:dk1>
      <a:lt1>
        <a:srgbClr val="CCFF66"/>
      </a:lt1>
      <a:dk2>
        <a:srgbClr val="30356E"/>
      </a:dk2>
      <a:lt2>
        <a:srgbClr val="CCFF33"/>
      </a:lt2>
      <a:accent1>
        <a:srgbClr val="CC4757"/>
      </a:accent1>
      <a:accent2>
        <a:srgbClr val="FF6F61"/>
      </a:accent2>
      <a:accent3>
        <a:srgbClr val="FF953E"/>
      </a:accent3>
      <a:accent4>
        <a:srgbClr val="F8BD52"/>
      </a:accent4>
      <a:accent5>
        <a:srgbClr val="46A6BD"/>
      </a:accent5>
      <a:accent6>
        <a:srgbClr val="5488BC"/>
      </a:accent6>
      <a:hlink>
        <a:srgbClr val="76B200"/>
      </a:hlink>
      <a:folHlink>
        <a:srgbClr val="FFCF3E"/>
      </a:folHlink>
    </a:clrScheme>
    <a:fontScheme name="Deluxe">
      <a:majorFont>
        <a:latin typeface="Corbel"/>
        <a:ea typeface=""/>
        <a:cs typeface=""/>
        <a:font script="Jpan" typeface="HGｺﾞｼｯｸM"/>
        <a:font script="Hang" typeface="HY엽서L"/>
        <a:font script="Hans" typeface="华文新魏"/>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rbel"/>
        <a:ea typeface=""/>
        <a:cs typeface=""/>
        <a:font script="Jpan" typeface="HGｺﾞｼｯｸM"/>
        <a:font script="Hang" typeface="HY엽서L"/>
        <a:font script="Hans" typeface="华文新魏"/>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Deluxe">
      <a:fillStyleLst>
        <a:solidFill>
          <a:schemeClr val="phClr"/>
        </a:solidFill>
        <a:gradFill rotWithShape="1">
          <a:gsLst>
            <a:gs pos="0">
              <a:schemeClr val="phClr">
                <a:tint val="20000"/>
                <a:satMod val="280000"/>
              </a:schemeClr>
            </a:gs>
            <a:gs pos="14000">
              <a:schemeClr val="phClr">
                <a:tint val="37000"/>
                <a:satMod val="250000"/>
              </a:schemeClr>
            </a:gs>
            <a:gs pos="45000">
              <a:schemeClr val="phClr">
                <a:tint val="53000"/>
                <a:satMod val="220000"/>
              </a:schemeClr>
            </a:gs>
            <a:gs pos="65000">
              <a:schemeClr val="phClr">
                <a:tint val="53000"/>
                <a:satMod val="220000"/>
              </a:schemeClr>
            </a:gs>
            <a:gs pos="86000">
              <a:schemeClr val="phClr">
                <a:tint val="42000"/>
                <a:satMod val="240000"/>
              </a:schemeClr>
            </a:gs>
            <a:gs pos="100000">
              <a:schemeClr val="phClr">
                <a:tint val="20000"/>
                <a:satMod val="230000"/>
              </a:schemeClr>
            </a:gs>
          </a:gsLst>
          <a:lin ang="16200000" scaled="1"/>
        </a:gradFill>
        <a:gradFill rotWithShape="1">
          <a:gsLst>
            <a:gs pos="0">
              <a:schemeClr val="phClr">
                <a:shade val="75000"/>
                <a:satMod val="160000"/>
              </a:schemeClr>
            </a:gs>
            <a:gs pos="60000">
              <a:schemeClr val="phClr">
                <a:satMod val="150000"/>
              </a:schemeClr>
            </a:gs>
            <a:gs pos="100000">
              <a:schemeClr val="phClr">
                <a:tint val="75000"/>
                <a:satMod val="200000"/>
              </a:schemeClr>
            </a:gs>
          </a:gsLst>
          <a:lin ang="16200000" scaled="1"/>
        </a:gradFill>
      </a:fillStyleLst>
      <a:lnStyleLst>
        <a:ln w="9525" cap="flat" cmpd="sng" algn="ctr">
          <a:solidFill>
            <a:schemeClr val="phClr">
              <a:satMod val="140000"/>
            </a:schemeClr>
          </a:solidFill>
          <a:prstDash val="solid"/>
        </a:ln>
        <a:ln w="25400" cap="flat" cmpd="sng" algn="ctr">
          <a:solidFill>
            <a:schemeClr val="phClr"/>
          </a:solidFill>
          <a:prstDash val="solid"/>
        </a:ln>
        <a:ln w="31750" cap="flat" cmpd="sng" algn="ctr">
          <a:solidFill>
            <a:schemeClr val="phClr"/>
          </a:solidFill>
          <a:prstDash val="solid"/>
        </a:ln>
      </a:lnStyleLst>
      <a:effectStyleLst>
        <a:effectStyle>
          <a:effectLst>
            <a:outerShdw blurRad="50800" dist="25400" dir="5400000" rotWithShape="0">
              <a:srgbClr val="000000">
                <a:alpha val="43137"/>
              </a:srgbClr>
            </a:outerShdw>
          </a:effectLst>
        </a:effectStyle>
        <a:effectStyle>
          <a:effectLst>
            <a:outerShdw blurRad="50800" dist="25400" dir="5400000" rotWithShape="0">
              <a:srgbClr val="000000">
                <a:alpha val="43137"/>
              </a:srgbClr>
            </a:outerShdw>
          </a:effectLst>
          <a:scene3d>
            <a:camera prst="orthographicFront" fov="0">
              <a:rot lat="0" lon="0" rev="0"/>
            </a:camera>
            <a:lightRig rig="contrasting" dir="t">
              <a:rot lat="0" lon="0" rev="16500000"/>
            </a:lightRig>
          </a:scene3d>
          <a:sp3d prstMaterial="powder">
            <a:bevelT w="152400"/>
            <a:contourClr>
              <a:schemeClr val="phClr"/>
            </a:contourClr>
          </a:sp3d>
        </a:effectStyle>
        <a:effectStyle>
          <a:effectLst>
            <a:reflection blurRad="12700" stA="26000" endPos="28000" dist="38100" dir="5400000" sy="-100000"/>
          </a:effectLst>
          <a:scene3d>
            <a:camera prst="orthographicFront" fov="0">
              <a:rot lat="0" lon="0" rev="0"/>
            </a:camera>
            <a:lightRig rig="contrasting" dir="t">
              <a:rot lat="0" lon="0" rev="16500000"/>
            </a:lightRig>
          </a:scene3d>
          <a:sp3d prstMaterial="powder">
            <a:bevelT w="190500" h="101600"/>
            <a:contourClr>
              <a:schemeClr val="phClr"/>
            </a:contourClr>
          </a:sp3d>
        </a:effectStyle>
      </a:effectStyleLst>
      <a:bgFillStyleLst>
        <a:solidFill>
          <a:schemeClr val="phClr"/>
        </a:solidFill>
        <a:gradFill rotWithShape="1">
          <a:gsLst>
            <a:gs pos="0">
              <a:schemeClr val="phClr">
                <a:tint val="43000"/>
                <a:satMod val="1550000"/>
              </a:schemeClr>
            </a:gs>
            <a:gs pos="1000">
              <a:schemeClr val="phClr">
                <a:tint val="48000"/>
                <a:satMod val="1550000"/>
              </a:schemeClr>
            </a:gs>
            <a:gs pos="90000">
              <a:schemeClr val="phClr">
                <a:shade val="18000"/>
                <a:satMod val="275000"/>
              </a:schemeClr>
            </a:gs>
          </a:gsLst>
          <a:path path="circle">
            <a:fillToRect r="210000" b="300000"/>
          </a:path>
        </a:gradFill>
        <a:gradFill rotWithShape="1">
          <a:gsLst>
            <a:gs pos="5000">
              <a:schemeClr val="phClr">
                <a:tint val="38000"/>
                <a:satMod val="1800000"/>
              </a:schemeClr>
            </a:gs>
            <a:gs pos="5000">
              <a:schemeClr val="phClr">
                <a:tint val="40000"/>
                <a:satMod val="1800000"/>
              </a:schemeClr>
            </a:gs>
            <a:gs pos="90000">
              <a:schemeClr val="phClr">
                <a:shade val="18000"/>
                <a:satMod val="275000"/>
              </a:schemeClr>
            </a:gs>
          </a:gsLst>
          <a:path path="circle">
            <a:fillToRect l="20000" t="30000" r="135000" b="10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Deluxe</Template>
  <TotalTime>7895</TotalTime>
  <Words>2380</Words>
  <Application>Microsoft Office PowerPoint</Application>
  <PresentationFormat>On-screen Show (4:3)</PresentationFormat>
  <Paragraphs>351</Paragraphs>
  <Slides>62</Slides>
  <Notes>1</Notes>
  <HiddenSlides>0</HiddenSlides>
  <MMClips>0</MMClips>
  <ScaleCrop>false</ScaleCrop>
  <HeadingPairs>
    <vt:vector size="4" baseType="variant">
      <vt:variant>
        <vt:lpstr>Theme</vt:lpstr>
      </vt:variant>
      <vt:variant>
        <vt:i4>1</vt:i4>
      </vt:variant>
      <vt:variant>
        <vt:lpstr>Slide Titles</vt:lpstr>
      </vt:variant>
      <vt:variant>
        <vt:i4>62</vt:i4>
      </vt:variant>
    </vt:vector>
  </HeadingPairs>
  <TitlesOfParts>
    <vt:vector size="63" baseType="lpstr">
      <vt:lpstr>Telerik Academy</vt:lpstr>
      <vt:lpstr>Information Technologies Practice Test</vt:lpstr>
      <vt:lpstr>PowerPoint Presentation</vt:lpstr>
      <vt:lpstr>Question 01</vt:lpstr>
      <vt:lpstr>Answer 01</vt:lpstr>
      <vt:lpstr>Software Systems</vt:lpstr>
      <vt:lpstr>Question 02</vt:lpstr>
      <vt:lpstr>Answer 02</vt:lpstr>
      <vt:lpstr>Working with Computer Systems and Programs</vt:lpstr>
      <vt:lpstr>Question 03</vt:lpstr>
      <vt:lpstr>Answer 03</vt:lpstr>
      <vt:lpstr>Data Transfer and Numeral Systems</vt:lpstr>
      <vt:lpstr>Question 04</vt:lpstr>
      <vt:lpstr>Answer 04</vt:lpstr>
      <vt:lpstr>Operating Systems</vt:lpstr>
      <vt:lpstr>Question 05</vt:lpstr>
      <vt:lpstr>Answer 05</vt:lpstr>
      <vt:lpstr>Software Engineering</vt:lpstr>
      <vt:lpstr>Question 06</vt:lpstr>
      <vt:lpstr>Answer 06</vt:lpstr>
      <vt:lpstr>Data Compression</vt:lpstr>
      <vt:lpstr>Question 07</vt:lpstr>
      <vt:lpstr>Answer 07</vt:lpstr>
      <vt:lpstr>Text Processing</vt:lpstr>
      <vt:lpstr>Question 08</vt:lpstr>
      <vt:lpstr>Answer 08</vt:lpstr>
      <vt:lpstr>Computer Graphics</vt:lpstr>
      <vt:lpstr>Question 09</vt:lpstr>
      <vt:lpstr>Answer 09</vt:lpstr>
      <vt:lpstr>Databases</vt:lpstr>
      <vt:lpstr>Question 10</vt:lpstr>
      <vt:lpstr>Answer 10</vt:lpstr>
      <vt:lpstr>Information Systems</vt:lpstr>
      <vt:lpstr>Question 11</vt:lpstr>
      <vt:lpstr>Answer 11</vt:lpstr>
      <vt:lpstr>Data Protection and Security</vt:lpstr>
      <vt:lpstr>Question 12</vt:lpstr>
      <vt:lpstr>Answer 12</vt:lpstr>
      <vt:lpstr>Presentation Systems</vt:lpstr>
      <vt:lpstr>Question 13</vt:lpstr>
      <vt:lpstr>Answer 13</vt:lpstr>
      <vt:lpstr>Multimedia</vt:lpstr>
      <vt:lpstr>Question 14</vt:lpstr>
      <vt:lpstr>Answer 14</vt:lpstr>
      <vt:lpstr>Computer Networks</vt:lpstr>
      <vt:lpstr>Question 15</vt:lpstr>
      <vt:lpstr>Answer 15</vt:lpstr>
      <vt:lpstr>Structure of Internet</vt:lpstr>
      <vt:lpstr>Question 16</vt:lpstr>
      <vt:lpstr>Answer 16</vt:lpstr>
      <vt:lpstr>Digital Communication</vt:lpstr>
      <vt:lpstr>Question 17</vt:lpstr>
      <vt:lpstr>Answer 17</vt:lpstr>
      <vt:lpstr>World Wide Web (WWW)</vt:lpstr>
      <vt:lpstr>Question 18</vt:lpstr>
      <vt:lpstr>Answer 18</vt:lpstr>
      <vt:lpstr>Web Design, HTML, CSS</vt:lpstr>
      <vt:lpstr>Question 19</vt:lpstr>
      <vt:lpstr>Answer 19</vt:lpstr>
      <vt:lpstr>Scripting Languages and JavaScript</vt:lpstr>
      <vt:lpstr>Question 20</vt:lpstr>
      <vt:lpstr>Answer 20</vt:lpstr>
      <vt:lpstr>IT Practice Test</vt:lpstr>
    </vt:vector>
  </TitlesOfParts>
  <Company>Telerik Corporation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IT Sample Test</dc:title>
  <dc:subject/>
  <dc:creator>Kurt Vonnegut Team</dc:creator>
  <cp:keywords/>
  <cp:lastModifiedBy>denis</cp:lastModifiedBy>
  <cp:revision>846</cp:revision>
  <dcterms:created xsi:type="dcterms:W3CDTF">2007-12-08T16:03:35Z</dcterms:created>
  <dcterms:modified xsi:type="dcterms:W3CDTF">2013-11-26T19:34:21Z</dcterms:modified>
  <cp:category>IT</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fs.IsStoryboard">
    <vt:bool>true</vt:bool>
  </property>
</Properties>
</file>